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8" r:id="rId9"/>
    <p:sldId id="262" r:id="rId10"/>
    <p:sldId id="269" r:id="rId11"/>
    <p:sldId id="265" r:id="rId12"/>
    <p:sldId id="266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1470025"/>
          </a:xfrm>
        </p:spPr>
        <p:txBody>
          <a:bodyPr/>
          <a:lstStyle>
            <a:lvl1pPr>
              <a:defRPr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7644" y="4221088"/>
            <a:ext cx="6400800" cy="622920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260648"/>
            <a:ext cx="2088232" cy="178336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5891" y="620688"/>
            <a:ext cx="2767355" cy="1145953"/>
          </a:xfrm>
          <a:prstGeom prst="rect">
            <a:avLst/>
          </a:prstGeom>
        </p:spPr>
      </p:pic>
      <p:pic>
        <p:nvPicPr>
          <p:cNvPr id="6" name="Picture 10" descr="ust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304800" y="5464629"/>
            <a:ext cx="1371600" cy="1317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C:\Users\bebet\Downloads\PARM logo copy.jpg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0352" t="11839" r="30351" b="13743"/>
          <a:stretch/>
        </p:blipFill>
        <p:spPr bwMode="auto">
          <a:xfrm>
            <a:off x="7851674" y="5486400"/>
            <a:ext cx="1063726" cy="1219200"/>
          </a:xfrm>
          <a:prstGeom prst="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65300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61FD1-9AE2-4025-BE77-4FC77495B8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59080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0" y="6013336"/>
            <a:ext cx="9144000" cy="976647"/>
            <a:chOff x="0" y="6013336"/>
            <a:chExt cx="9144000" cy="976647"/>
          </a:xfrm>
        </p:grpSpPr>
        <p:grpSp>
          <p:nvGrpSpPr>
            <p:cNvPr id="18" name="Group 17"/>
            <p:cNvGrpSpPr/>
            <p:nvPr/>
          </p:nvGrpSpPr>
          <p:grpSpPr>
            <a:xfrm>
              <a:off x="179512" y="6013336"/>
              <a:ext cx="8820472" cy="976647"/>
              <a:chOff x="179512" y="6013336"/>
              <a:chExt cx="8820472" cy="976647"/>
            </a:xfrm>
          </p:grpSpPr>
          <p:pic>
            <p:nvPicPr>
              <p:cNvPr id="20" name="Picture 19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6804248" y="6013336"/>
                <a:ext cx="2195736" cy="976647"/>
              </a:xfrm>
              <a:prstGeom prst="rect">
                <a:avLst/>
              </a:prstGeom>
            </p:spPr>
          </p:pic>
          <p:pic>
            <p:nvPicPr>
              <p:cNvPr id="21" name="Content Placeholder 3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179512" y="6215446"/>
                <a:ext cx="2520280" cy="521437"/>
              </a:xfrm>
              <a:prstGeom prst="rect">
                <a:avLst/>
              </a:prstGeom>
            </p:spPr>
          </p:pic>
        </p:grpSp>
        <p:cxnSp>
          <p:nvCxnSpPr>
            <p:cNvPr id="19" name="Straight Connector 18"/>
            <p:cNvCxnSpPr/>
            <p:nvPr/>
          </p:nvCxnSpPr>
          <p:spPr>
            <a:xfrm>
              <a:off x="0" y="6165304"/>
              <a:ext cx="9144000" cy="0"/>
            </a:xfrm>
            <a:prstGeom prst="line">
              <a:avLst/>
            </a:prstGeom>
            <a:ln w="158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Slide Number Placeholder 2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61FD1-9AE2-4025-BE77-4FC77495B85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10" descr="ust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61722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C:\Users\bebet\Downloads\PARM logo copy.jpg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0352" t="11839" r="30351" b="13743"/>
          <a:stretch/>
        </p:blipFill>
        <p:spPr bwMode="auto">
          <a:xfrm>
            <a:off x="4648200" y="6202970"/>
            <a:ext cx="609600" cy="655030"/>
          </a:xfrm>
          <a:prstGeom prst="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01489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0" y="6013336"/>
            <a:ext cx="9144000" cy="976647"/>
            <a:chOff x="0" y="6013336"/>
            <a:chExt cx="9144000" cy="976647"/>
          </a:xfrm>
        </p:grpSpPr>
        <p:grpSp>
          <p:nvGrpSpPr>
            <p:cNvPr id="7" name="Group 6"/>
            <p:cNvGrpSpPr/>
            <p:nvPr/>
          </p:nvGrpSpPr>
          <p:grpSpPr>
            <a:xfrm>
              <a:off x="179512" y="6013336"/>
              <a:ext cx="8820472" cy="976647"/>
              <a:chOff x="179512" y="6013336"/>
              <a:chExt cx="8820472" cy="976647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6804248" y="6013336"/>
                <a:ext cx="2195736" cy="976647"/>
              </a:xfrm>
              <a:prstGeom prst="rect">
                <a:avLst/>
              </a:prstGeom>
            </p:spPr>
          </p:pic>
          <p:pic>
            <p:nvPicPr>
              <p:cNvPr id="10" name="Content Placeholder 3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179512" y="6215446"/>
                <a:ext cx="2520280" cy="521437"/>
              </a:xfrm>
              <a:prstGeom prst="rect">
                <a:avLst/>
              </a:prstGeom>
            </p:spPr>
          </p:pic>
        </p:grpSp>
        <p:cxnSp>
          <p:nvCxnSpPr>
            <p:cNvPr id="8" name="Straight Connector 7"/>
            <p:cNvCxnSpPr/>
            <p:nvPr/>
          </p:nvCxnSpPr>
          <p:spPr>
            <a:xfrm>
              <a:off x="0" y="6165304"/>
              <a:ext cx="9144000" cy="0"/>
            </a:xfrm>
            <a:prstGeom prst="line">
              <a:avLst/>
            </a:prstGeom>
            <a:ln w="158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61FD1-9AE2-4025-BE77-4FC77495B8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1683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0" y="6013336"/>
            <a:ext cx="9144000" cy="976647"/>
            <a:chOff x="0" y="6013336"/>
            <a:chExt cx="9144000" cy="976647"/>
          </a:xfrm>
        </p:grpSpPr>
        <p:grpSp>
          <p:nvGrpSpPr>
            <p:cNvPr id="14" name="Group 13"/>
            <p:cNvGrpSpPr/>
            <p:nvPr/>
          </p:nvGrpSpPr>
          <p:grpSpPr>
            <a:xfrm>
              <a:off x="179512" y="6013336"/>
              <a:ext cx="8820472" cy="976647"/>
              <a:chOff x="179512" y="6013336"/>
              <a:chExt cx="8820472" cy="976647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6804248" y="6013336"/>
                <a:ext cx="2195736" cy="976647"/>
              </a:xfrm>
              <a:prstGeom prst="rect">
                <a:avLst/>
              </a:prstGeom>
            </p:spPr>
          </p:pic>
          <p:pic>
            <p:nvPicPr>
              <p:cNvPr id="17" name="Content Placeholder 3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179512" y="6215446"/>
                <a:ext cx="2520280" cy="521437"/>
              </a:xfrm>
              <a:prstGeom prst="rect">
                <a:avLst/>
              </a:prstGeom>
            </p:spPr>
          </p:pic>
        </p:grpSp>
        <p:cxnSp>
          <p:nvCxnSpPr>
            <p:cNvPr id="15" name="Straight Connector 14"/>
            <p:cNvCxnSpPr/>
            <p:nvPr/>
          </p:nvCxnSpPr>
          <p:spPr>
            <a:xfrm>
              <a:off x="0" y="6165304"/>
              <a:ext cx="9144000" cy="0"/>
            </a:xfrm>
            <a:prstGeom prst="line">
              <a:avLst/>
            </a:prstGeom>
            <a:ln w="158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61FD1-9AE2-4025-BE77-4FC77495B8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74845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0" y="6013336"/>
            <a:ext cx="9144000" cy="976647"/>
            <a:chOff x="0" y="6013336"/>
            <a:chExt cx="9144000" cy="976647"/>
          </a:xfrm>
        </p:grpSpPr>
        <p:grpSp>
          <p:nvGrpSpPr>
            <p:cNvPr id="16" name="Group 15"/>
            <p:cNvGrpSpPr/>
            <p:nvPr/>
          </p:nvGrpSpPr>
          <p:grpSpPr>
            <a:xfrm>
              <a:off x="179512" y="6013336"/>
              <a:ext cx="8820472" cy="976647"/>
              <a:chOff x="179512" y="6013336"/>
              <a:chExt cx="8820472" cy="976647"/>
            </a:xfrm>
          </p:grpSpPr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6804248" y="6013336"/>
                <a:ext cx="2195736" cy="976647"/>
              </a:xfrm>
              <a:prstGeom prst="rect">
                <a:avLst/>
              </a:prstGeom>
            </p:spPr>
          </p:pic>
          <p:pic>
            <p:nvPicPr>
              <p:cNvPr id="19" name="Content Placeholder 3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179512" y="6215446"/>
                <a:ext cx="2520280" cy="521437"/>
              </a:xfrm>
              <a:prstGeom prst="rect">
                <a:avLst/>
              </a:prstGeom>
            </p:spPr>
          </p:pic>
        </p:grpSp>
        <p:cxnSp>
          <p:nvCxnSpPr>
            <p:cNvPr id="17" name="Straight Connector 16"/>
            <p:cNvCxnSpPr/>
            <p:nvPr/>
          </p:nvCxnSpPr>
          <p:spPr>
            <a:xfrm>
              <a:off x="0" y="6165304"/>
              <a:ext cx="9144000" cy="0"/>
            </a:xfrm>
            <a:prstGeom prst="line">
              <a:avLst/>
            </a:prstGeom>
            <a:ln w="158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61FD1-9AE2-4025-BE77-4FC77495B8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8882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0" y="6013336"/>
            <a:ext cx="9144000" cy="976647"/>
            <a:chOff x="0" y="6013336"/>
            <a:chExt cx="9144000" cy="976647"/>
          </a:xfrm>
        </p:grpSpPr>
        <p:grpSp>
          <p:nvGrpSpPr>
            <p:cNvPr id="6" name="Group 5"/>
            <p:cNvGrpSpPr/>
            <p:nvPr/>
          </p:nvGrpSpPr>
          <p:grpSpPr>
            <a:xfrm>
              <a:off x="179512" y="6013336"/>
              <a:ext cx="8820472" cy="976647"/>
              <a:chOff x="179512" y="6013336"/>
              <a:chExt cx="8820472" cy="976647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6804248" y="6013336"/>
                <a:ext cx="2195736" cy="976647"/>
              </a:xfrm>
              <a:prstGeom prst="rect">
                <a:avLst/>
              </a:prstGeom>
            </p:spPr>
          </p:pic>
          <p:pic>
            <p:nvPicPr>
              <p:cNvPr id="9" name="Content Placeholder 3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179512" y="6215446"/>
                <a:ext cx="2520280" cy="521437"/>
              </a:xfrm>
              <a:prstGeom prst="rect">
                <a:avLst/>
              </a:prstGeom>
            </p:spPr>
          </p:pic>
        </p:grpSp>
        <p:cxnSp>
          <p:nvCxnSpPr>
            <p:cNvPr id="7" name="Straight Connector 6"/>
            <p:cNvCxnSpPr/>
            <p:nvPr/>
          </p:nvCxnSpPr>
          <p:spPr>
            <a:xfrm>
              <a:off x="0" y="6165304"/>
              <a:ext cx="9144000" cy="0"/>
            </a:xfrm>
            <a:prstGeom prst="line">
              <a:avLst/>
            </a:prstGeom>
            <a:ln w="158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61FD1-9AE2-4025-BE77-4FC77495B8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6523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0" y="6013336"/>
            <a:ext cx="9144000" cy="976647"/>
            <a:chOff x="0" y="6013336"/>
            <a:chExt cx="9144000" cy="976647"/>
          </a:xfrm>
        </p:grpSpPr>
        <p:grpSp>
          <p:nvGrpSpPr>
            <p:cNvPr id="14" name="Group 13"/>
            <p:cNvGrpSpPr/>
            <p:nvPr/>
          </p:nvGrpSpPr>
          <p:grpSpPr>
            <a:xfrm>
              <a:off x="179512" y="6013336"/>
              <a:ext cx="8820472" cy="976647"/>
              <a:chOff x="179512" y="6013336"/>
              <a:chExt cx="8820472" cy="976647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6804248" y="6013336"/>
                <a:ext cx="2195736" cy="976647"/>
              </a:xfrm>
              <a:prstGeom prst="rect">
                <a:avLst/>
              </a:prstGeom>
            </p:spPr>
          </p:pic>
          <p:pic>
            <p:nvPicPr>
              <p:cNvPr id="17" name="Content Placeholder 3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179512" y="6215446"/>
                <a:ext cx="2520280" cy="521437"/>
              </a:xfrm>
              <a:prstGeom prst="rect">
                <a:avLst/>
              </a:prstGeom>
            </p:spPr>
          </p:pic>
        </p:grpSp>
        <p:cxnSp>
          <p:nvCxnSpPr>
            <p:cNvPr id="15" name="Straight Connector 14"/>
            <p:cNvCxnSpPr/>
            <p:nvPr/>
          </p:nvCxnSpPr>
          <p:spPr>
            <a:xfrm>
              <a:off x="0" y="6165304"/>
              <a:ext cx="9144000" cy="0"/>
            </a:xfrm>
            <a:prstGeom prst="line">
              <a:avLst/>
            </a:prstGeom>
            <a:ln w="158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61FD1-9AE2-4025-BE77-4FC77495B8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40201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61FD1-9AE2-4025-BE77-4FC77495B8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6976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61FD1-9AE2-4025-BE77-4FC77495B8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4915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6013336"/>
            <a:ext cx="9144000" cy="976647"/>
            <a:chOff x="0" y="6013336"/>
            <a:chExt cx="9144000" cy="976647"/>
          </a:xfrm>
        </p:grpSpPr>
        <p:grpSp>
          <p:nvGrpSpPr>
            <p:cNvPr id="8" name="Group 7"/>
            <p:cNvGrpSpPr/>
            <p:nvPr/>
          </p:nvGrpSpPr>
          <p:grpSpPr>
            <a:xfrm>
              <a:off x="179512" y="6013336"/>
              <a:ext cx="8820472" cy="976647"/>
              <a:chOff x="179512" y="6013336"/>
              <a:chExt cx="8820472" cy="976647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6804248" y="6013336"/>
                <a:ext cx="2195736" cy="976647"/>
              </a:xfrm>
              <a:prstGeom prst="rect">
                <a:avLst/>
              </a:prstGeom>
            </p:spPr>
          </p:pic>
          <p:pic>
            <p:nvPicPr>
              <p:cNvPr id="11" name="Content Placeholder 3"/>
              <p:cNvPicPr>
                <a:picLocks noChangeAspect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179512" y="6215446"/>
                <a:ext cx="2520280" cy="521437"/>
              </a:xfrm>
              <a:prstGeom prst="rect">
                <a:avLst/>
              </a:prstGeom>
            </p:spPr>
          </p:pic>
        </p:grpSp>
        <p:cxnSp>
          <p:nvCxnSpPr>
            <p:cNvPr id="9" name="Straight Connector 8"/>
            <p:cNvCxnSpPr/>
            <p:nvPr/>
          </p:nvCxnSpPr>
          <p:spPr>
            <a:xfrm>
              <a:off x="0" y="6165304"/>
              <a:ext cx="9144000" cy="0"/>
            </a:xfrm>
            <a:prstGeom prst="line">
              <a:avLst/>
            </a:prstGeom>
            <a:ln w="158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>
          <a:xfrm>
            <a:off x="341987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99"/>
                </a:solidFill>
              </a:defRPr>
            </a:lvl1pPr>
          </a:lstStyle>
          <a:p>
            <a:fld id="{49161FD1-9AE2-4025-BE77-4FC77495B8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4925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6" r:id="rId3"/>
    <p:sldLayoutId id="2147483688" r:id="rId4"/>
    <p:sldLayoutId id="2147483689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anine.Dizon@mymail.unisa.edu.a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iCAHEtool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981200"/>
            <a:ext cx="7772400" cy="2514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 Lecture 5 – </a:t>
            </a:r>
            <a:br>
              <a:rPr lang="en-US" b="1" dirty="0" smtClean="0"/>
            </a:br>
            <a:r>
              <a:rPr lang="en-PH" b="1" dirty="0" smtClean="0"/>
              <a:t>Search, retrieval and appraisal of </a:t>
            </a:r>
            <a:r>
              <a:rPr lang="en-PH" b="1" dirty="0" smtClean="0"/>
              <a:t>the </a:t>
            </a:r>
            <a:r>
              <a:rPr lang="en-PH" b="1" dirty="0" smtClean="0"/>
              <a:t>guidelines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4419600"/>
            <a:ext cx="5867400" cy="2438400"/>
          </a:xfrm>
        </p:spPr>
        <p:txBody>
          <a:bodyPr>
            <a:normAutofit/>
          </a:bodyPr>
          <a:lstStyle/>
          <a:p>
            <a:pPr algn="ctr"/>
            <a:r>
              <a:rPr lang="en-US" sz="2100" b="1" dirty="0" smtClean="0"/>
              <a:t>Janine Margarita R. </a:t>
            </a:r>
            <a:r>
              <a:rPr lang="en-US" sz="2100" b="1" dirty="0" err="1" smtClean="0"/>
              <a:t>Dizon</a:t>
            </a:r>
            <a:r>
              <a:rPr lang="en-US" sz="2100" b="1" dirty="0" smtClean="0"/>
              <a:t>, PhD</a:t>
            </a:r>
            <a:r>
              <a:rPr lang="en-US" sz="2600" b="1" dirty="0" smtClean="0"/>
              <a:t/>
            </a:r>
            <a:br>
              <a:rPr lang="en-US" sz="2600" b="1" dirty="0" smtClean="0"/>
            </a:b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1900" b="1" dirty="0" smtClean="0">
                <a:hlinkClick r:id="rId2"/>
              </a:rPr>
              <a:t>Janine.Dizon@mymail.unisa.edu.au</a:t>
            </a:r>
            <a:endParaRPr lang="en-US" sz="1900" b="1" dirty="0" smtClean="0"/>
          </a:p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Research Supervisor</a:t>
            </a:r>
          </a:p>
          <a:p>
            <a:pPr algn="ctr"/>
            <a:r>
              <a:rPr lang="en-US" sz="1800" dirty="0" smtClean="0"/>
              <a:t>Center for Health Research and Movement Science</a:t>
            </a:r>
            <a:br>
              <a:rPr lang="en-US" sz="1800" dirty="0" smtClean="0"/>
            </a:br>
            <a:r>
              <a:rPr lang="en-US" sz="1800" dirty="0" smtClean="0"/>
              <a:t>University of Santo Tomas, Philippines</a:t>
            </a:r>
          </a:p>
          <a:p>
            <a:pPr algn="ctr"/>
            <a:endParaRPr lang="en-US" sz="18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286000"/>
            <a:ext cx="7772400" cy="2514600"/>
          </a:xfrm>
        </p:spPr>
        <p:txBody>
          <a:bodyPr>
            <a:normAutofit/>
          </a:bodyPr>
          <a:lstStyle/>
          <a:p>
            <a:r>
              <a:rPr lang="en-PH" b="1" dirty="0" smtClean="0"/>
              <a:t>Appraisal of the guidelines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Critical appraisal of the guidelines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to assess guideline quality</a:t>
            </a:r>
          </a:p>
          <a:p>
            <a:r>
              <a:rPr lang="en-US" i="1" dirty="0" err="1" smtClean="0"/>
              <a:t>i</a:t>
            </a:r>
            <a:r>
              <a:rPr lang="en-US" dirty="0" err="1" smtClean="0"/>
              <a:t>CAHE</a:t>
            </a:r>
            <a:r>
              <a:rPr lang="en-US" dirty="0" smtClean="0"/>
              <a:t> guideline tool – practical and easy to use guideline checklist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61FD1-9AE2-4025-BE77-4FC77495B85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61FD1-9AE2-4025-BE77-4FC77495B85B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28600"/>
            <a:ext cx="64770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Main components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Availability</a:t>
            </a:r>
          </a:p>
          <a:p>
            <a:r>
              <a:rPr lang="en-US" dirty="0" smtClean="0"/>
              <a:t>Dates</a:t>
            </a:r>
          </a:p>
          <a:p>
            <a:r>
              <a:rPr lang="en-US" dirty="0" smtClean="0"/>
              <a:t>Underlying evidence</a:t>
            </a:r>
          </a:p>
          <a:p>
            <a:r>
              <a:rPr lang="en-US" dirty="0" smtClean="0"/>
              <a:t>Guideline developers</a:t>
            </a:r>
          </a:p>
          <a:p>
            <a:r>
              <a:rPr lang="en-US" dirty="0" smtClean="0"/>
              <a:t>Guideline purpose and users</a:t>
            </a:r>
          </a:p>
          <a:p>
            <a:r>
              <a:rPr lang="en-US" dirty="0" smtClean="0"/>
              <a:t>Ease of use</a:t>
            </a:r>
          </a:p>
          <a:p>
            <a:r>
              <a:rPr lang="en-US" sz="2000" i="1" dirty="0" smtClean="0">
                <a:hlinkClick r:id="rId2" action="ppaction://hlinkfile"/>
              </a:rPr>
              <a:t>iCAHEtool.pdf</a:t>
            </a:r>
            <a:endParaRPr lang="en-US" sz="2000" i="1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61FD1-9AE2-4025-BE77-4FC77495B85B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286000"/>
            <a:ext cx="7772400" cy="2514600"/>
          </a:xfrm>
        </p:spPr>
        <p:txBody>
          <a:bodyPr>
            <a:normAutofit/>
          </a:bodyPr>
          <a:lstStyle/>
          <a:p>
            <a:r>
              <a:rPr lang="en-US" b="1" dirty="0" smtClean="0"/>
              <a:t>Thank you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/>
              <a:t>Lecture</a:t>
            </a:r>
            <a:endParaRPr lang="en-US" dirty="0" smtClean="0"/>
          </a:p>
          <a:p>
            <a:pPr lvl="1"/>
            <a:r>
              <a:rPr lang="en-PH" dirty="0" smtClean="0"/>
              <a:t>To present the steps in searching, retrieving and appraising of the </a:t>
            </a:r>
            <a:r>
              <a:rPr lang="en-PH" dirty="0" smtClean="0"/>
              <a:t>guidelines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i="1" dirty="0" smtClean="0"/>
              <a:t>Practical work</a:t>
            </a:r>
            <a:endParaRPr lang="en-US" dirty="0" smtClean="0"/>
          </a:p>
          <a:p>
            <a:pPr lvl="1"/>
            <a:r>
              <a:rPr lang="en-PH" dirty="0" smtClean="0"/>
              <a:t>To develop a search strategy to exhaust existing clinical guidelines relevant to the topic</a:t>
            </a:r>
            <a:endParaRPr lang="en-US" dirty="0" smtClean="0"/>
          </a:p>
          <a:p>
            <a:pPr lvl="1"/>
            <a:r>
              <a:rPr lang="en-PH" dirty="0" smtClean="0"/>
              <a:t>To apply the search strategy in </a:t>
            </a:r>
            <a:r>
              <a:rPr lang="en-PH" dirty="0" smtClean="0"/>
              <a:t>various relevant guideline sites:</a:t>
            </a:r>
            <a:endParaRPr lang="en-US" dirty="0" smtClean="0"/>
          </a:p>
          <a:p>
            <a:pPr lvl="1"/>
            <a:r>
              <a:rPr lang="en-PH" dirty="0" smtClean="0"/>
              <a:t>To </a:t>
            </a:r>
            <a:r>
              <a:rPr lang="en-PH" dirty="0" smtClean="0"/>
              <a:t>evaluate the quality of the guidelines using the </a:t>
            </a:r>
            <a:r>
              <a:rPr lang="en-PH" i="1" dirty="0" err="1" smtClean="0"/>
              <a:t>i</a:t>
            </a:r>
            <a:r>
              <a:rPr lang="en-PH" dirty="0" err="1" smtClean="0"/>
              <a:t>CAHE</a:t>
            </a:r>
            <a:r>
              <a:rPr lang="en-PH" dirty="0" smtClean="0"/>
              <a:t> guideline </a:t>
            </a:r>
            <a:r>
              <a:rPr lang="en-PH" dirty="0" smtClean="0"/>
              <a:t>tool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61FD1-9AE2-4025-BE77-4FC77495B85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286000"/>
            <a:ext cx="7772400" cy="2514600"/>
          </a:xfrm>
        </p:spPr>
        <p:txBody>
          <a:bodyPr>
            <a:normAutofit/>
          </a:bodyPr>
          <a:lstStyle/>
          <a:p>
            <a:r>
              <a:rPr lang="en-PH" b="1" dirty="0" smtClean="0"/>
              <a:t>Search for the guidelines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Designing the search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Comprehensive guideline is needed</a:t>
            </a:r>
          </a:p>
          <a:p>
            <a:r>
              <a:rPr lang="en-US" dirty="0" smtClean="0"/>
              <a:t>Clinical guidelines + P (population with the condition) + I (intervention)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61FD1-9AE2-4025-BE77-4FC77495B85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Keywords </a:t>
            </a:r>
            <a:r>
              <a:rPr lang="en-US" dirty="0" smtClean="0"/>
              <a:t>for the stroke guideline</a:t>
            </a:r>
            <a:endParaRPr lang="en-US" dirty="0" smtClean="0"/>
          </a:p>
          <a:p>
            <a:pPr lvl="1"/>
            <a:r>
              <a:rPr lang="en-US" dirty="0" smtClean="0"/>
              <a:t>clinical </a:t>
            </a:r>
            <a:r>
              <a:rPr lang="en-US" dirty="0" smtClean="0"/>
              <a:t>guidelines AND stroke OR </a:t>
            </a:r>
            <a:r>
              <a:rPr lang="en-US" dirty="0" smtClean="0"/>
              <a:t>occlusive vascular </a:t>
            </a:r>
            <a:r>
              <a:rPr lang="en-US" dirty="0" smtClean="0"/>
              <a:t>diseases OR transient </a:t>
            </a:r>
            <a:r>
              <a:rPr lang="en-US" dirty="0" smtClean="0"/>
              <a:t>ischemic </a:t>
            </a:r>
            <a:r>
              <a:rPr lang="en-US" dirty="0" smtClean="0"/>
              <a:t>attacks AND rehabilitation.</a:t>
            </a:r>
          </a:p>
          <a:p>
            <a:r>
              <a:rPr lang="en-US" dirty="0" smtClean="0"/>
              <a:t>Keywords </a:t>
            </a:r>
            <a:r>
              <a:rPr lang="en-US" dirty="0" smtClean="0"/>
              <a:t>for the </a:t>
            </a:r>
            <a:r>
              <a:rPr lang="en-US" dirty="0" smtClean="0"/>
              <a:t>low back pain guideline</a:t>
            </a:r>
          </a:p>
          <a:p>
            <a:pPr lvl="1"/>
            <a:r>
              <a:rPr lang="en-US" dirty="0" smtClean="0"/>
              <a:t>clinical guidelines AND </a:t>
            </a:r>
            <a:r>
              <a:rPr lang="en-US" dirty="0" smtClean="0"/>
              <a:t>low back </a:t>
            </a:r>
            <a:r>
              <a:rPr lang="en-US" dirty="0" smtClean="0"/>
              <a:t>pain OR </a:t>
            </a:r>
            <a:r>
              <a:rPr lang="en-US" dirty="0" smtClean="0"/>
              <a:t>acute/sub-acute/chronic low back pain </a:t>
            </a:r>
            <a:r>
              <a:rPr lang="en-US" dirty="0" smtClean="0"/>
              <a:t>AND </a:t>
            </a:r>
            <a:r>
              <a:rPr lang="en-US" dirty="0" smtClean="0"/>
              <a:t>rehabilitation.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61FD1-9AE2-4025-BE77-4FC77495B85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Search engines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59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National </a:t>
            </a:r>
            <a:r>
              <a:rPr lang="en-US" dirty="0" smtClean="0"/>
              <a:t>Institute for Health and Clinical Excellence (NICE), </a:t>
            </a:r>
            <a:endParaRPr lang="en-US" dirty="0" smtClean="0"/>
          </a:p>
          <a:p>
            <a:r>
              <a:rPr lang="en-US" dirty="0" smtClean="0"/>
              <a:t>Scottish </a:t>
            </a:r>
            <a:r>
              <a:rPr lang="en-US" dirty="0" smtClean="0"/>
              <a:t>Intercollegiate Guidelines Network (SIGN</a:t>
            </a:r>
            <a:r>
              <a:rPr lang="en-US" dirty="0" smtClean="0"/>
              <a:t>)</a:t>
            </a:r>
          </a:p>
          <a:p>
            <a:r>
              <a:rPr lang="en-US" dirty="0" smtClean="0"/>
              <a:t>National </a:t>
            </a:r>
            <a:r>
              <a:rPr lang="en-US" dirty="0" smtClean="0"/>
              <a:t>Health and Medical Research Center (NHMRC</a:t>
            </a:r>
            <a:r>
              <a:rPr lang="en-US" dirty="0" smtClean="0"/>
              <a:t>)</a:t>
            </a:r>
          </a:p>
          <a:p>
            <a:r>
              <a:rPr lang="en-US" dirty="0" smtClean="0"/>
              <a:t>New </a:t>
            </a:r>
            <a:r>
              <a:rPr lang="en-US" dirty="0" smtClean="0"/>
              <a:t>Zealand Guidelines Group (NZGG</a:t>
            </a:r>
            <a:r>
              <a:rPr lang="en-US" dirty="0" smtClean="0"/>
              <a:t>)</a:t>
            </a:r>
          </a:p>
          <a:p>
            <a:r>
              <a:rPr lang="en-US" dirty="0" smtClean="0"/>
              <a:t>National </a:t>
            </a:r>
            <a:r>
              <a:rPr lang="en-US" dirty="0" smtClean="0"/>
              <a:t>Guidelines Clearinghouse (</a:t>
            </a:r>
            <a:r>
              <a:rPr lang="en-US" dirty="0" smtClean="0"/>
              <a:t>NGC)</a:t>
            </a:r>
          </a:p>
          <a:p>
            <a:r>
              <a:rPr lang="en-PH" dirty="0" smtClean="0"/>
              <a:t>Google</a:t>
            </a:r>
            <a:r>
              <a:rPr lang="en-PH" dirty="0" smtClean="0"/>
              <a:t>, Google Scholar and Professional websites (general search</a:t>
            </a:r>
            <a:r>
              <a:rPr lang="en-PH" dirty="0" smtClean="0"/>
              <a:t>)</a:t>
            </a:r>
          </a:p>
          <a:p>
            <a:r>
              <a:rPr lang="en-US" i="1" dirty="0" smtClean="0"/>
              <a:t>Locally </a:t>
            </a:r>
            <a:r>
              <a:rPr lang="en-US" i="1" dirty="0" smtClean="0"/>
              <a:t>published clinical guidelines </a:t>
            </a:r>
            <a:endParaRPr lang="en-PH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61FD1-9AE2-4025-BE77-4FC77495B85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Inclusion criteria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1"/>
            <a:ext cx="7848600" cy="4205064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1. Includes </a:t>
            </a:r>
            <a:r>
              <a:rPr lang="en-US" dirty="0" smtClean="0"/>
              <a:t>rehabilitation as part of the guideline </a:t>
            </a:r>
          </a:p>
          <a:p>
            <a:pPr>
              <a:buNone/>
            </a:pPr>
            <a:r>
              <a:rPr lang="en-US" dirty="0" smtClean="0"/>
              <a:t>2</a:t>
            </a:r>
            <a:r>
              <a:rPr lang="en-US" dirty="0" smtClean="0"/>
              <a:t>. Is written in English </a:t>
            </a:r>
          </a:p>
          <a:p>
            <a:pPr>
              <a:buNone/>
            </a:pPr>
            <a:r>
              <a:rPr lang="en-US" dirty="0" smtClean="0"/>
              <a:t>3</a:t>
            </a:r>
            <a:r>
              <a:rPr lang="en-US" dirty="0" smtClean="0"/>
              <a:t>. Publication date from 2006 – 2011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61FD1-9AE2-4025-BE77-4FC77495B85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286000"/>
            <a:ext cx="7772400" cy="2514600"/>
          </a:xfrm>
        </p:spPr>
        <p:txBody>
          <a:bodyPr>
            <a:normAutofit/>
          </a:bodyPr>
          <a:lstStyle/>
          <a:p>
            <a:r>
              <a:rPr lang="en-PH" b="1" dirty="0" smtClean="0"/>
              <a:t>Retrieval of the guidelines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Retrieval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Retrieval of the guidelines was done during the 2-day workshop</a:t>
            </a:r>
          </a:p>
          <a:p>
            <a:r>
              <a:rPr lang="en-US" dirty="0" smtClean="0"/>
              <a:t>Updated search and retrieval all through out the period of writing the guidelines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61FD1-9AE2-4025-BE77-4FC77495B85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HE_2014">
  <a:themeElements>
    <a:clrScheme name="Custom 1">
      <a:dk1>
        <a:srgbClr val="000099"/>
      </a:dk1>
      <a:lt1>
        <a:sysClr val="window" lastClr="FFFFFF"/>
      </a:lt1>
      <a:dk2>
        <a:srgbClr val="000099"/>
      </a:dk2>
      <a:lt2>
        <a:srgbClr val="FFFFFF"/>
      </a:lt2>
      <a:accent1>
        <a:srgbClr val="548DD4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CAHE_2014</Template>
  <TotalTime>611</TotalTime>
  <Words>255</Words>
  <Application>Microsoft Office PowerPoint</Application>
  <PresentationFormat>On-screen Show (4:3)</PresentationFormat>
  <Paragraphs>59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CAHE_2014</vt:lpstr>
      <vt:lpstr> Lecture 5 –  Search, retrieval and appraisal of the guidelines </vt:lpstr>
      <vt:lpstr>Objectives</vt:lpstr>
      <vt:lpstr>Search for the guidelines </vt:lpstr>
      <vt:lpstr>Designing the search</vt:lpstr>
      <vt:lpstr>Keywords</vt:lpstr>
      <vt:lpstr>Search engines</vt:lpstr>
      <vt:lpstr>Inclusion criteria</vt:lpstr>
      <vt:lpstr>Retrieval of the guidelines </vt:lpstr>
      <vt:lpstr>Retrieval</vt:lpstr>
      <vt:lpstr>Appraisal of the guidelines </vt:lpstr>
      <vt:lpstr>Critical appraisal of the guidelines</vt:lpstr>
      <vt:lpstr>Slide 12</vt:lpstr>
      <vt:lpstr>Main components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12</cp:revision>
  <dcterms:created xsi:type="dcterms:W3CDTF">2014-08-14T01:29:00Z</dcterms:created>
  <dcterms:modified xsi:type="dcterms:W3CDTF">2014-08-17T22:55:14Z</dcterms:modified>
</cp:coreProperties>
</file>