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93" r:id="rId3"/>
    <p:sldId id="370" r:id="rId4"/>
    <p:sldId id="384" r:id="rId5"/>
    <p:sldId id="385" r:id="rId6"/>
    <p:sldId id="301" r:id="rId7"/>
    <p:sldId id="371" r:id="rId8"/>
    <p:sldId id="372" r:id="rId9"/>
    <p:sldId id="373" r:id="rId10"/>
    <p:sldId id="302" r:id="rId11"/>
    <p:sldId id="334" r:id="rId12"/>
    <p:sldId id="335" r:id="rId13"/>
    <p:sldId id="339" r:id="rId14"/>
    <p:sldId id="380" r:id="rId15"/>
    <p:sldId id="336" r:id="rId16"/>
    <p:sldId id="375" r:id="rId17"/>
    <p:sldId id="347" r:id="rId18"/>
    <p:sldId id="382" r:id="rId19"/>
    <p:sldId id="348" r:id="rId20"/>
    <p:sldId id="338" r:id="rId21"/>
    <p:sldId id="355" r:id="rId22"/>
    <p:sldId id="386" r:id="rId23"/>
    <p:sldId id="387" r:id="rId24"/>
    <p:sldId id="354" r:id="rId25"/>
    <p:sldId id="353" r:id="rId26"/>
    <p:sldId id="377" r:id="rId27"/>
    <p:sldId id="378" r:id="rId28"/>
    <p:sldId id="357" r:id="rId29"/>
    <p:sldId id="369" r:id="rId30"/>
    <p:sldId id="360" r:id="rId31"/>
    <p:sldId id="362" r:id="rId32"/>
    <p:sldId id="379" r:id="rId33"/>
    <p:sldId id="367" r:id="rId34"/>
    <p:sldId id="383" r:id="rId35"/>
    <p:sldId id="366" r:id="rId36"/>
    <p:sldId id="374" r:id="rId3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87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3" autoAdjust="0"/>
    <p:restoredTop sz="93040" autoAdjust="0"/>
  </p:normalViewPr>
  <p:slideViewPr>
    <p:cSldViewPr snapToGrid="0" snapToObjects="1">
      <p:cViewPr varScale="1">
        <p:scale>
          <a:sx n="94" d="100"/>
          <a:sy n="94" d="100"/>
        </p:scale>
        <p:origin x="56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9049BF7-6E14-7C41-AD0D-F637837AD88D}" type="datetime1">
              <a:rPr lang="en-AU" smtClean="0"/>
              <a:t>22/04/2014</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FAF7C52-DB01-0042-A8AC-3E53BA1BB4F5}" type="slidenum">
              <a:rPr lang="en-US" smtClean="0"/>
              <a:t>‹#›</a:t>
            </a:fld>
            <a:endParaRPr lang="en-US"/>
          </a:p>
        </p:txBody>
      </p:sp>
    </p:spTree>
    <p:extLst>
      <p:ext uri="{BB962C8B-B14F-4D97-AF65-F5344CB8AC3E}">
        <p14:creationId xmlns:p14="http://schemas.microsoft.com/office/powerpoint/2010/main" val="32426888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09DEA14-B929-D543-9ACF-E24CEDC6CE2D}" type="datetime1">
              <a:rPr lang="en-AU" smtClean="0"/>
              <a:t>22/04/2014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BD1D16D-3635-7A4C-A09D-0D0573746914}" type="slidenum">
              <a:rPr lang="en-US" smtClean="0"/>
              <a:t>‹#›</a:t>
            </a:fld>
            <a:endParaRPr lang="en-US"/>
          </a:p>
        </p:txBody>
      </p:sp>
    </p:spTree>
    <p:extLst>
      <p:ext uri="{BB962C8B-B14F-4D97-AF65-F5344CB8AC3E}">
        <p14:creationId xmlns:p14="http://schemas.microsoft.com/office/powerpoint/2010/main" val="3784609190"/>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1</a:t>
            </a:fld>
            <a:endParaRPr lang="en-US"/>
          </a:p>
        </p:txBody>
      </p:sp>
    </p:spTree>
    <p:extLst>
      <p:ext uri="{BB962C8B-B14F-4D97-AF65-F5344CB8AC3E}">
        <p14:creationId xmlns:p14="http://schemas.microsoft.com/office/powerpoint/2010/main" val="1707432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10</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11</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12</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13</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14</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15</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16</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17</a:t>
            </a:fld>
            <a:endParaRPr lang="en-US"/>
          </a:p>
        </p:txBody>
      </p:sp>
    </p:spTree>
    <p:extLst>
      <p:ext uri="{BB962C8B-B14F-4D97-AF65-F5344CB8AC3E}">
        <p14:creationId xmlns:p14="http://schemas.microsoft.com/office/powerpoint/2010/main" val="1929153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18</a:t>
            </a:fld>
            <a:endParaRPr lang="en-US"/>
          </a:p>
        </p:txBody>
      </p:sp>
    </p:spTree>
    <p:extLst>
      <p:ext uri="{BB962C8B-B14F-4D97-AF65-F5344CB8AC3E}">
        <p14:creationId xmlns:p14="http://schemas.microsoft.com/office/powerpoint/2010/main" val="1929153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19</a:t>
            </a:fld>
            <a:endParaRPr lang="en-US"/>
          </a:p>
        </p:txBody>
      </p:sp>
    </p:spTree>
    <p:extLst>
      <p:ext uri="{BB962C8B-B14F-4D97-AF65-F5344CB8AC3E}">
        <p14:creationId xmlns:p14="http://schemas.microsoft.com/office/powerpoint/2010/main" val="192915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2</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20</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21</a:t>
            </a:fld>
            <a:endParaRPr lang="en-US"/>
          </a:p>
        </p:txBody>
      </p:sp>
    </p:spTree>
    <p:extLst>
      <p:ext uri="{BB962C8B-B14F-4D97-AF65-F5344CB8AC3E}">
        <p14:creationId xmlns:p14="http://schemas.microsoft.com/office/powerpoint/2010/main" val="1929153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22</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23</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24</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25</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26</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27</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28</a:t>
            </a:fld>
            <a:endParaRPr lang="en-US"/>
          </a:p>
        </p:txBody>
      </p:sp>
    </p:spTree>
    <p:extLst>
      <p:ext uri="{BB962C8B-B14F-4D97-AF65-F5344CB8AC3E}">
        <p14:creationId xmlns:p14="http://schemas.microsoft.com/office/powerpoint/2010/main" val="1929153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29</a:t>
            </a:fld>
            <a:endParaRPr lang="en-US"/>
          </a:p>
        </p:txBody>
      </p:sp>
    </p:spTree>
    <p:extLst>
      <p:ext uri="{BB962C8B-B14F-4D97-AF65-F5344CB8AC3E}">
        <p14:creationId xmlns:p14="http://schemas.microsoft.com/office/powerpoint/2010/main" val="192915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3</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30</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31</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32</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33</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34</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35</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36</a:t>
            </a:fld>
            <a:endParaRPr lang="en-US"/>
          </a:p>
        </p:txBody>
      </p:sp>
    </p:spTree>
    <p:extLst>
      <p:ext uri="{BB962C8B-B14F-4D97-AF65-F5344CB8AC3E}">
        <p14:creationId xmlns:p14="http://schemas.microsoft.com/office/powerpoint/2010/main" val="170743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4</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5</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6</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7</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8</a:t>
            </a:fld>
            <a:endParaRPr lang="en-US"/>
          </a:p>
        </p:txBody>
      </p:sp>
    </p:spTree>
    <p:extLst>
      <p:ext uri="{BB962C8B-B14F-4D97-AF65-F5344CB8AC3E}">
        <p14:creationId xmlns:p14="http://schemas.microsoft.com/office/powerpoint/2010/main" val="2287915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BD1D16D-3635-7A4C-A09D-0D0573746914}" type="slidenum">
              <a:rPr lang="en-US" smtClean="0"/>
              <a:t>9</a:t>
            </a:fld>
            <a:endParaRPr lang="en-US"/>
          </a:p>
        </p:txBody>
      </p:sp>
    </p:spTree>
    <p:extLst>
      <p:ext uri="{BB962C8B-B14F-4D97-AF65-F5344CB8AC3E}">
        <p14:creationId xmlns:p14="http://schemas.microsoft.com/office/powerpoint/2010/main" val="2287915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0" y="4606925"/>
            <a:ext cx="9144000" cy="227268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12"/>
          <p:cNvSpPr>
            <a:spLocks noGrp="1"/>
          </p:cNvSpPr>
          <p:nvPr>
            <p:ph sz="quarter" idx="12" hasCustomPrompt="1"/>
          </p:nvPr>
        </p:nvSpPr>
        <p:spPr>
          <a:xfrm>
            <a:off x="828489" y="5301576"/>
            <a:ext cx="7411350" cy="478237"/>
          </a:xfrm>
          <a:prstGeom prst="rect">
            <a:avLst/>
          </a:prstGeom>
        </p:spPr>
        <p:txBody>
          <a:bodyPr vert="horz" anchor="ctr"/>
          <a:lstStyle>
            <a:lvl1pPr marL="0" indent="0">
              <a:buNone/>
              <a:defRPr sz="2400" b="0" baseline="0">
                <a:solidFill>
                  <a:schemeClr val="bg1"/>
                </a:solidFill>
                <a:latin typeface="Helvetica Neue"/>
                <a:cs typeface="Helvetica Neue"/>
              </a:defRPr>
            </a:lvl1pPr>
          </a:lstStyle>
          <a:p>
            <a:pPr lvl="0"/>
            <a:r>
              <a:rPr lang="en-AU" dirty="0" smtClean="0"/>
              <a:t>Date </a:t>
            </a:r>
          </a:p>
        </p:txBody>
      </p:sp>
      <p:sp>
        <p:nvSpPr>
          <p:cNvPr id="13" name="Content Placeholder 12"/>
          <p:cNvSpPr>
            <a:spLocks noGrp="1"/>
          </p:cNvSpPr>
          <p:nvPr>
            <p:ph sz="quarter" idx="11" hasCustomPrompt="1"/>
          </p:nvPr>
        </p:nvSpPr>
        <p:spPr>
          <a:xfrm>
            <a:off x="828675" y="1845733"/>
            <a:ext cx="7410978" cy="1092198"/>
          </a:xfrm>
          <a:prstGeom prst="rect">
            <a:avLst/>
          </a:prstGeom>
        </p:spPr>
        <p:txBody>
          <a:bodyPr vert="horz" anchor="ctr"/>
          <a:lstStyle>
            <a:lvl1pPr marL="0" indent="0" algn="ctr">
              <a:lnSpc>
                <a:spcPct val="100000"/>
              </a:lnSpc>
              <a:buNone/>
              <a:defRPr sz="3200" b="1" baseline="0">
                <a:solidFill>
                  <a:schemeClr val="tx1"/>
                </a:solidFill>
                <a:latin typeface="Arial" pitchFamily="34" charset="0"/>
                <a:cs typeface="Arial" pitchFamily="34" charset="0"/>
              </a:defRPr>
            </a:lvl1pPr>
          </a:lstStyle>
          <a:p>
            <a:pPr lvl="0"/>
            <a:r>
              <a:rPr lang="en-AU" dirty="0" smtClean="0"/>
              <a:t>Title of Presentation</a:t>
            </a:r>
          </a:p>
        </p:txBody>
      </p:sp>
      <p:pic>
        <p:nvPicPr>
          <p:cNvPr id="3" name="Picture 2" descr="UQBS020_POWERPOINT_V3-01-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55144"/>
            <a:ext cx="9144000" cy="460248"/>
          </a:xfrm>
          <a:prstGeom prst="rect">
            <a:avLst/>
          </a:prstGeom>
        </p:spPr>
      </p:pic>
    </p:spTree>
    <p:extLst>
      <p:ext uri="{BB962C8B-B14F-4D97-AF65-F5344CB8AC3E}">
        <p14:creationId xmlns:p14="http://schemas.microsoft.com/office/powerpoint/2010/main" val="751727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791405" y="2476499"/>
            <a:ext cx="7448248" cy="4082781"/>
          </a:xfrm>
          <a:prstGeom prst="rect">
            <a:avLst/>
          </a:prstGeom>
        </p:spPr>
        <p:txBody>
          <a:bodyPr vert="horz"/>
          <a:lstStyle>
            <a:lvl1pPr marL="457200" indent="-457200">
              <a:lnSpc>
                <a:spcPct val="80000"/>
              </a:lnSpc>
              <a:buFont typeface="Arial" pitchFamily="34" charset="0"/>
              <a:buChar char="•"/>
              <a:defRPr sz="1800" baseline="0">
                <a:solidFill>
                  <a:srgbClr val="000000"/>
                </a:solidFill>
                <a:latin typeface="Arial" pitchFamily="34" charset="0"/>
                <a:cs typeface="Arial" pitchFamily="34" charset="0"/>
              </a:defRPr>
            </a:lvl1pPr>
            <a:lvl2pPr marL="457200" indent="0">
              <a:buNone/>
              <a:defRPr>
                <a:latin typeface="Helvetica Neue"/>
                <a:cs typeface="Helvetica Neue"/>
              </a:defRPr>
            </a:lvl2pPr>
            <a:lvl3pPr marL="914400" indent="0">
              <a:buFont typeface="Arial"/>
              <a:buNone/>
              <a:defRPr>
                <a:latin typeface=" helvetica neue"/>
                <a:cs typeface=" helvetica neue"/>
              </a:defRPr>
            </a:lvl3pPr>
          </a:lstStyle>
          <a:p>
            <a:pPr lvl="0"/>
            <a:r>
              <a:rPr lang="en-AU" dirty="0" smtClean="0"/>
              <a:t>Insert text here </a:t>
            </a:r>
          </a:p>
          <a:p>
            <a:pPr lvl="0"/>
            <a:endParaRPr lang="en-AU" dirty="0" smtClean="0"/>
          </a:p>
        </p:txBody>
      </p:sp>
      <p:sp>
        <p:nvSpPr>
          <p:cNvPr id="10" name="Content Placeholder 12"/>
          <p:cNvSpPr>
            <a:spLocks noGrp="1"/>
          </p:cNvSpPr>
          <p:nvPr>
            <p:ph sz="quarter" idx="11" hasCustomPrompt="1"/>
          </p:nvPr>
        </p:nvSpPr>
        <p:spPr>
          <a:xfrm>
            <a:off x="791405" y="234968"/>
            <a:ext cx="6332602" cy="894282"/>
          </a:xfrm>
          <a:prstGeom prst="rect">
            <a:avLst/>
          </a:prstGeom>
        </p:spPr>
        <p:txBody>
          <a:bodyPr vert="horz" anchor="ctr"/>
          <a:lstStyle>
            <a:lvl1pPr marL="0" indent="0">
              <a:buNone/>
              <a:defRPr sz="2400" b="1" baseline="0">
                <a:solidFill>
                  <a:schemeClr val="tx1"/>
                </a:solidFill>
                <a:latin typeface="Arial" pitchFamily="34" charset="0"/>
                <a:cs typeface="Arial" pitchFamily="34" charset="0"/>
              </a:defRPr>
            </a:lvl1pPr>
          </a:lstStyle>
          <a:p>
            <a:pPr lvl="0"/>
            <a:r>
              <a:rPr lang="en-AU" dirty="0" smtClean="0"/>
              <a:t>Title</a:t>
            </a:r>
          </a:p>
        </p:txBody>
      </p:sp>
      <p:sp>
        <p:nvSpPr>
          <p:cNvPr id="16" name="Slide Number Placeholder 5"/>
          <p:cNvSpPr>
            <a:spLocks noGrp="1"/>
          </p:cNvSpPr>
          <p:nvPr>
            <p:ph type="sldNum" sz="quarter" idx="4"/>
          </p:nvPr>
        </p:nvSpPr>
        <p:spPr>
          <a:xfrm>
            <a:off x="6860399" y="6098384"/>
            <a:ext cx="2133600" cy="365125"/>
          </a:xfrm>
          <a:prstGeom prst="rect">
            <a:avLst/>
          </a:prstGeom>
        </p:spPr>
        <p:txBody>
          <a:bodyPr vert="horz" lIns="91440" tIns="45720" rIns="91440" bIns="45720" rtlCol="0" anchor="ctr"/>
          <a:lstStyle>
            <a:lvl1pPr algn="r">
              <a:defRPr sz="1100">
                <a:solidFill>
                  <a:schemeClr val="tx1">
                    <a:tint val="75000"/>
                  </a:schemeClr>
                </a:solidFill>
                <a:latin typeface="Arial" pitchFamily="34" charset="0"/>
                <a:cs typeface="Arial" pitchFamily="34" charset="0"/>
              </a:defRPr>
            </a:lvl1pPr>
          </a:lstStyle>
          <a:p>
            <a:fld id="{1915DCDC-0AC1-B24F-A2B1-2DFA15BB6016}" type="slidenum">
              <a:rPr lang="en-US" smtClean="0"/>
              <a:pPr/>
              <a:t>‹#›</a:t>
            </a:fld>
            <a:endParaRPr lang="en-US" dirty="0"/>
          </a:p>
        </p:txBody>
      </p:sp>
      <p:pic>
        <p:nvPicPr>
          <p:cNvPr id="7" name="Picture 6" descr="UQBS020_POWERPOINT_V3-01-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4395"/>
            <a:ext cx="9144000" cy="46024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5188" y="248026"/>
            <a:ext cx="1417860" cy="373062"/>
          </a:xfrm>
          <a:prstGeom prst="rect">
            <a:avLst/>
          </a:prstGeom>
        </p:spPr>
      </p:pic>
    </p:spTree>
    <p:extLst>
      <p:ext uri="{BB962C8B-B14F-4D97-AF65-F5344CB8AC3E}">
        <p14:creationId xmlns:p14="http://schemas.microsoft.com/office/powerpoint/2010/main" val="302598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893651" y="6098384"/>
            <a:ext cx="2133600" cy="365125"/>
          </a:xfrm>
          <a:prstGeom prst="rect">
            <a:avLst/>
          </a:prstGeom>
        </p:spPr>
        <p:txBody>
          <a:bodyPr vert="horz" lIns="91440" tIns="45720" rIns="91440" bIns="45720" rtlCol="0" anchor="ctr"/>
          <a:lstStyle>
            <a:lvl1pPr algn="r">
              <a:defRPr sz="1100">
                <a:solidFill>
                  <a:schemeClr val="tx1">
                    <a:tint val="75000"/>
                  </a:schemeClr>
                </a:solidFill>
                <a:latin typeface="Arial" pitchFamily="34" charset="0"/>
                <a:cs typeface="Arial" pitchFamily="34" charset="0"/>
              </a:defRPr>
            </a:lvl1pPr>
          </a:lstStyle>
          <a:p>
            <a:fld id="{1915DCDC-0AC1-B24F-A2B1-2DFA15BB6016}" type="slidenum">
              <a:rPr lang="en-US" smtClean="0"/>
              <a:pPr/>
              <a:t>‹#›</a:t>
            </a:fld>
            <a:endParaRPr lang="en-US" dirty="0"/>
          </a:p>
        </p:txBody>
      </p:sp>
      <p:pic>
        <p:nvPicPr>
          <p:cNvPr id="6" name="Picture 5" descr="UQBS020_POWERPOINT_V3-01-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06219"/>
            <a:ext cx="9144000" cy="46024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0372" y="248026"/>
            <a:ext cx="1417860" cy="373062"/>
          </a:xfrm>
          <a:prstGeom prst="rect">
            <a:avLst/>
          </a:prstGeom>
        </p:spPr>
      </p:pic>
      <p:sp>
        <p:nvSpPr>
          <p:cNvPr id="7" name="Content Placeholder 12"/>
          <p:cNvSpPr>
            <a:spLocks noGrp="1"/>
          </p:cNvSpPr>
          <p:nvPr>
            <p:ph sz="quarter" idx="11" hasCustomPrompt="1"/>
          </p:nvPr>
        </p:nvSpPr>
        <p:spPr>
          <a:xfrm>
            <a:off x="791405" y="234968"/>
            <a:ext cx="6332602" cy="894282"/>
          </a:xfrm>
          <a:prstGeom prst="rect">
            <a:avLst/>
          </a:prstGeom>
        </p:spPr>
        <p:txBody>
          <a:bodyPr vert="horz" anchor="ctr"/>
          <a:lstStyle>
            <a:lvl1pPr marL="0" indent="0">
              <a:buNone/>
              <a:defRPr sz="2400" b="1" baseline="0">
                <a:solidFill>
                  <a:schemeClr val="tx1"/>
                </a:solidFill>
                <a:latin typeface="Arial" pitchFamily="34" charset="0"/>
                <a:cs typeface="Arial" pitchFamily="34" charset="0"/>
              </a:defRPr>
            </a:lvl1pPr>
          </a:lstStyle>
          <a:p>
            <a:pPr lvl="0"/>
            <a:r>
              <a:rPr lang="en-AU" dirty="0" smtClean="0"/>
              <a:t>Title</a:t>
            </a:r>
          </a:p>
        </p:txBody>
      </p:sp>
      <p:sp>
        <p:nvSpPr>
          <p:cNvPr id="9" name="Content Placeholder 5"/>
          <p:cNvSpPr>
            <a:spLocks noGrp="1"/>
          </p:cNvSpPr>
          <p:nvPr>
            <p:ph sz="quarter" idx="10" hasCustomPrompt="1"/>
          </p:nvPr>
        </p:nvSpPr>
        <p:spPr>
          <a:xfrm>
            <a:off x="791405" y="1420748"/>
            <a:ext cx="7448248" cy="4677636"/>
          </a:xfrm>
          <a:prstGeom prst="rect">
            <a:avLst/>
          </a:prstGeom>
        </p:spPr>
        <p:txBody>
          <a:bodyPr vert="horz"/>
          <a:lstStyle>
            <a:lvl1pPr marL="457200" indent="-457200">
              <a:lnSpc>
                <a:spcPct val="80000"/>
              </a:lnSpc>
              <a:buFont typeface="Arial" pitchFamily="34" charset="0"/>
              <a:buChar char="•"/>
              <a:defRPr sz="1800" baseline="0">
                <a:solidFill>
                  <a:srgbClr val="000000"/>
                </a:solidFill>
                <a:latin typeface="Arial" pitchFamily="34" charset="0"/>
                <a:cs typeface="Arial" pitchFamily="34" charset="0"/>
              </a:defRPr>
            </a:lvl1pPr>
            <a:lvl2pPr marL="457200" indent="0">
              <a:buNone/>
              <a:defRPr>
                <a:latin typeface="Helvetica Neue"/>
                <a:cs typeface="Helvetica Neue"/>
              </a:defRPr>
            </a:lvl2pPr>
            <a:lvl3pPr marL="914400" indent="0">
              <a:buFont typeface="Arial"/>
              <a:buNone/>
              <a:defRPr>
                <a:latin typeface=" helvetica neue"/>
                <a:cs typeface=" helvetica neue"/>
              </a:defRPr>
            </a:lvl3pPr>
          </a:lstStyle>
          <a:p>
            <a:pPr lvl="0"/>
            <a:r>
              <a:rPr lang="en-AU" dirty="0" smtClean="0"/>
              <a:t>Insert text here </a:t>
            </a:r>
          </a:p>
          <a:p>
            <a:pPr lvl="0"/>
            <a:endParaRPr lang="en-AU" dirty="0" smtClean="0"/>
          </a:p>
        </p:txBody>
      </p:sp>
    </p:spTree>
    <p:extLst>
      <p:ext uri="{BB962C8B-B14F-4D97-AF65-F5344CB8AC3E}">
        <p14:creationId xmlns:p14="http://schemas.microsoft.com/office/powerpoint/2010/main" val="3166959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5827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725497" y="5301576"/>
            <a:ext cx="7698788" cy="478237"/>
          </a:xfrm>
        </p:spPr>
        <p:txBody>
          <a:bodyPr/>
          <a:lstStyle/>
          <a:p>
            <a:r>
              <a:rPr lang="en-US" sz="2000" dirty="0" smtClean="0">
                <a:latin typeface="Arial" pitchFamily="34" charset="0"/>
                <a:cs typeface="Arial" pitchFamily="34" charset="0"/>
              </a:rPr>
              <a:t>Mark Brown (UQ), Len Coote (UQ), Spring Sampson(UQ) and</a:t>
            </a:r>
          </a:p>
          <a:p>
            <a:r>
              <a:rPr lang="en-US" sz="2000" dirty="0" smtClean="0">
                <a:latin typeface="Arial" pitchFamily="34" charset="0"/>
                <a:cs typeface="Arial" pitchFamily="34" charset="0"/>
              </a:rPr>
              <a:t>Dan Waller (Australian Red Cross Blood Service)</a:t>
            </a:r>
            <a:endParaRPr lang="en-US" sz="2000" dirty="0">
              <a:latin typeface="Arial" pitchFamily="34" charset="0"/>
              <a:cs typeface="Arial" pitchFamily="34" charset="0"/>
            </a:endParaRPr>
          </a:p>
        </p:txBody>
      </p:sp>
      <p:sp>
        <p:nvSpPr>
          <p:cNvPr id="3" name="Content Placeholder 2"/>
          <p:cNvSpPr>
            <a:spLocks noGrp="1"/>
          </p:cNvSpPr>
          <p:nvPr>
            <p:ph sz="quarter" idx="11"/>
          </p:nvPr>
        </p:nvSpPr>
        <p:spPr>
          <a:xfrm>
            <a:off x="863843" y="1777938"/>
            <a:ext cx="7410978" cy="1092198"/>
          </a:xfrm>
        </p:spPr>
        <p:txBody>
          <a:bodyPr/>
          <a:lstStyle/>
          <a:p>
            <a:pPr algn="ctr"/>
            <a:r>
              <a:rPr lang="en-US" sz="3200" dirty="0" smtClean="0">
                <a:latin typeface="Arial" pitchFamily="34" charset="0"/>
                <a:cs typeface="Arial" pitchFamily="34" charset="0"/>
              </a:rPr>
              <a:t>Structural Choice </a:t>
            </a:r>
            <a:r>
              <a:rPr lang="en-AU" sz="3200" dirty="0" smtClean="0">
                <a:latin typeface="Arial" pitchFamily="34" charset="0"/>
                <a:cs typeface="Arial" pitchFamily="34" charset="0"/>
              </a:rPr>
              <a:t>Modelling</a:t>
            </a:r>
            <a:r>
              <a:rPr lang="en-US" sz="3200" dirty="0" smtClean="0">
                <a:latin typeface="Arial" pitchFamily="34" charset="0"/>
                <a:cs typeface="Arial" pitchFamily="34" charset="0"/>
              </a:rPr>
              <a:t> of Embedded Experiments</a:t>
            </a:r>
            <a:endParaRPr lang="en-US" sz="3200" dirty="0">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564" y="283220"/>
            <a:ext cx="2219365" cy="58395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4348" y="346595"/>
            <a:ext cx="1952160" cy="520576"/>
          </a:xfrm>
          <a:prstGeom prst="rect">
            <a:avLst/>
          </a:prstGeom>
        </p:spPr>
      </p:pic>
    </p:spTree>
    <p:extLst>
      <p:ext uri="{BB962C8B-B14F-4D97-AF65-F5344CB8AC3E}">
        <p14:creationId xmlns:p14="http://schemas.microsoft.com/office/powerpoint/2010/main" val="112073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r>
              <a:rPr lang="en-AU" sz="1800" dirty="0" smtClean="0">
                <a:latin typeface="Arial" pitchFamily="34" charset="0"/>
                <a:cs typeface="Arial" pitchFamily="34" charset="0"/>
              </a:rPr>
              <a:t>The literature on charitable giving </a:t>
            </a:r>
            <a:r>
              <a:rPr lang="en-AU" dirty="0" smtClean="0"/>
              <a:t>remains divided on whether helping others is governed by self-serving motives or altruistic ones. Thus, studies typically address both self-benefit and other-benefit appeals (see, e.g., White and </a:t>
            </a:r>
            <a:r>
              <a:rPr lang="en-AU" dirty="0" err="1" smtClean="0"/>
              <a:t>Peloza</a:t>
            </a:r>
            <a:r>
              <a:rPr lang="en-AU" dirty="0" smtClean="0"/>
              <a:t> 2009, </a:t>
            </a:r>
            <a:r>
              <a:rPr lang="en-AU" i="1" dirty="0" smtClean="0"/>
              <a:t>Journal of Marketing</a:t>
            </a:r>
            <a:r>
              <a:rPr lang="en-AU" dirty="0" smtClean="0"/>
              <a:t>).</a:t>
            </a:r>
            <a:endParaRPr lang="en-AU" sz="1800" dirty="0">
              <a:latin typeface="Arial" pitchFamily="34" charset="0"/>
              <a:cs typeface="Arial" pitchFamily="34" charset="0"/>
            </a:endParaRPr>
          </a:p>
          <a:p>
            <a:pPr marL="0" indent="0">
              <a:buNone/>
            </a:pPr>
            <a:endParaRPr lang="en-AU" sz="1800" dirty="0">
              <a:latin typeface="Arial" pitchFamily="34" charset="0"/>
              <a:cs typeface="Arial" pitchFamily="34" charset="0"/>
            </a:endParaRPr>
          </a:p>
          <a:p>
            <a:r>
              <a:rPr lang="en-AU" dirty="0" smtClean="0"/>
              <a:t>The self-benefit perspective argues humans are essentially selfish and egoistic benefits derive from even the most altruistic acts. Donations of money, for example, may increase when positioned as an exchange (rather than as an altruistic act).</a:t>
            </a:r>
            <a:endParaRPr lang="en-AU" sz="1800" dirty="0">
              <a:latin typeface="Arial" pitchFamily="34" charset="0"/>
              <a:cs typeface="Arial" pitchFamily="34" charset="0"/>
            </a:endParaRPr>
          </a:p>
          <a:p>
            <a:pPr marL="0" indent="0">
              <a:buNone/>
            </a:pPr>
            <a:endParaRPr lang="en-AU" sz="1800" dirty="0">
              <a:latin typeface="Arial" pitchFamily="34" charset="0"/>
              <a:cs typeface="Arial" pitchFamily="34" charset="0"/>
            </a:endParaRPr>
          </a:p>
          <a:p>
            <a:r>
              <a:rPr lang="en-AU" sz="1800" dirty="0" smtClean="0">
                <a:latin typeface="Arial" pitchFamily="34" charset="0"/>
                <a:cs typeface="Arial" pitchFamily="34" charset="0"/>
              </a:rPr>
              <a:t>Other research is positioned against the self-benefit paradigm. Fo</a:t>
            </a:r>
            <a:r>
              <a:rPr lang="en-AU" dirty="0" smtClean="0"/>
              <a:t>r example, televised fund raising drives are more effective when appeals communicate the benefits to others (rather than to the self).</a:t>
            </a:r>
            <a:endParaRPr lang="en-AU" sz="1800" dirty="0">
              <a:latin typeface="Arial" pitchFamily="34" charset="0"/>
              <a:cs typeface="Arial" pitchFamily="34" charset="0"/>
            </a:endParaRPr>
          </a:p>
        </p:txBody>
      </p:sp>
      <p:sp>
        <p:nvSpPr>
          <p:cNvPr id="3" name="Content Placeholder 2"/>
          <p:cNvSpPr>
            <a:spLocks noGrp="1"/>
          </p:cNvSpPr>
          <p:nvPr>
            <p:ph sz="quarter" idx="11"/>
          </p:nvPr>
        </p:nvSpPr>
        <p:spPr>
          <a:xfrm>
            <a:off x="495560" y="234968"/>
            <a:ext cx="6210030" cy="894282"/>
          </a:xfrm>
        </p:spPr>
        <p:txBody>
          <a:bodyPr/>
          <a:lstStyle/>
          <a:p>
            <a:r>
              <a:rPr lang="en-AU" sz="2400" dirty="0" smtClean="0">
                <a:latin typeface="Arial" pitchFamily="34" charset="0"/>
                <a:cs typeface="Arial" pitchFamily="34" charset="0"/>
              </a:rPr>
              <a:t>Self- versus Other-Benefit</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3509"/>
            <a:ext cx="2133600" cy="365125"/>
          </a:xfrm>
        </p:spPr>
        <p:txBody>
          <a:bodyPr/>
          <a:lstStyle/>
          <a:p>
            <a:fld id="{1915DCDC-0AC1-B24F-A2B1-2DFA15BB6016}" type="slidenum">
              <a:rPr lang="en-US" smtClean="0"/>
              <a:t>10</a:t>
            </a:fld>
            <a:endParaRPr lang="en-US" dirty="0"/>
          </a:p>
        </p:txBody>
      </p:sp>
    </p:spTree>
    <p:extLst>
      <p:ext uri="{BB962C8B-B14F-4D97-AF65-F5344CB8AC3E}">
        <p14:creationId xmlns:p14="http://schemas.microsoft.com/office/powerpoint/2010/main" val="1183235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r>
              <a:rPr lang="en-AU" dirty="0"/>
              <a:t>Perceived need for blood is one of the most common motives for donating </a:t>
            </a:r>
            <a:r>
              <a:rPr lang="en-AU" dirty="0" smtClean="0"/>
              <a:t>blood (</a:t>
            </a:r>
            <a:r>
              <a:rPr lang="en-AU" dirty="0" err="1" smtClean="0"/>
              <a:t>Bednall</a:t>
            </a:r>
            <a:r>
              <a:rPr lang="en-AU" dirty="0" smtClean="0"/>
              <a:t> and </a:t>
            </a:r>
            <a:r>
              <a:rPr lang="en-AU" dirty="0" err="1" smtClean="0"/>
              <a:t>Bove</a:t>
            </a:r>
            <a:r>
              <a:rPr lang="en-AU" dirty="0" smtClean="0"/>
              <a:t> 2011, </a:t>
            </a:r>
            <a:r>
              <a:rPr lang="en-AU" i="1" dirty="0" smtClean="0"/>
              <a:t>Transfusion Medicine Reviews</a:t>
            </a:r>
            <a:r>
              <a:rPr lang="en-AU" dirty="0" smtClean="0"/>
              <a:t>). </a:t>
            </a:r>
            <a:r>
              <a:rPr lang="en-AU" dirty="0"/>
              <a:t>This may be a result of concerns over whether blood is likely to be available to oneself in the event it is required.</a:t>
            </a:r>
          </a:p>
          <a:p>
            <a:endParaRPr lang="en-AU" dirty="0"/>
          </a:p>
          <a:p>
            <a:r>
              <a:rPr lang="en-AU" dirty="0" smtClean="0"/>
              <a:t>Humanitarian behaviour originates with a perception of need for action and a response to crisis. If the needy party is perceived as being deprived a response process may be activated in the giver.</a:t>
            </a:r>
            <a:endParaRPr lang="en-AU" dirty="0"/>
          </a:p>
          <a:p>
            <a:endParaRPr lang="en-AU" dirty="0"/>
          </a:p>
          <a:p>
            <a:r>
              <a:rPr lang="en-AU" dirty="0" smtClean="0"/>
              <a:t>The intensity of a perceived need provokes greater responsiveness in the giver. Information processing about a need and its consequence is greater for more compelling perceived needs.</a:t>
            </a:r>
            <a:endParaRPr lang="en-AU" dirty="0"/>
          </a:p>
          <a:p>
            <a:endParaRPr lang="en-AU" dirty="0" smtClean="0"/>
          </a:p>
        </p:txBody>
      </p:sp>
      <p:sp>
        <p:nvSpPr>
          <p:cNvPr id="3" name="Content Placeholder 2"/>
          <p:cNvSpPr>
            <a:spLocks noGrp="1"/>
          </p:cNvSpPr>
          <p:nvPr>
            <p:ph sz="quarter" idx="11"/>
          </p:nvPr>
        </p:nvSpPr>
        <p:spPr>
          <a:xfrm>
            <a:off x="495560" y="234968"/>
            <a:ext cx="6210030" cy="894282"/>
          </a:xfrm>
        </p:spPr>
        <p:txBody>
          <a:bodyPr/>
          <a:lstStyle/>
          <a:p>
            <a:r>
              <a:rPr lang="en-AU" sz="2400" dirty="0" smtClean="0">
                <a:latin typeface="Arial" pitchFamily="34" charset="0"/>
                <a:cs typeface="Arial" pitchFamily="34" charset="0"/>
              </a:rPr>
              <a:t>Perceived Need</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3243"/>
            <a:ext cx="2133600" cy="365125"/>
          </a:xfrm>
        </p:spPr>
        <p:txBody>
          <a:bodyPr/>
          <a:lstStyle/>
          <a:p>
            <a:fld id="{1915DCDC-0AC1-B24F-A2B1-2DFA15BB6016}" type="slidenum">
              <a:rPr lang="en-US" smtClean="0"/>
              <a:t>11</a:t>
            </a:fld>
            <a:endParaRPr lang="en-US" dirty="0"/>
          </a:p>
        </p:txBody>
      </p:sp>
    </p:spTree>
    <p:extLst>
      <p:ext uri="{BB962C8B-B14F-4D97-AF65-F5344CB8AC3E}">
        <p14:creationId xmlns:p14="http://schemas.microsoft.com/office/powerpoint/2010/main" val="3124638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r>
              <a:rPr lang="en-AU" dirty="0" smtClean="0"/>
              <a:t>Firstly, this study aims to provide insight into </a:t>
            </a:r>
            <a:r>
              <a:rPr lang="en-AU" dirty="0"/>
              <a:t>the </a:t>
            </a:r>
            <a:r>
              <a:rPr lang="en-AU" dirty="0" smtClean="0"/>
              <a:t>effects, </a:t>
            </a:r>
            <a:r>
              <a:rPr lang="en-AU" dirty="0"/>
              <a:t>if any, </a:t>
            </a:r>
            <a:r>
              <a:rPr lang="en-AU" dirty="0" smtClean="0"/>
              <a:t>of various information conditions (i.e., communication messages) on non-donors’ intentions to donate whole blood. Such insight would possibly motivate and change non-donors’ behavioural intentions regarding blood donation.</a:t>
            </a:r>
            <a:endParaRPr lang="en-AU" dirty="0"/>
          </a:p>
          <a:p>
            <a:endParaRPr lang="en-AU" dirty="0"/>
          </a:p>
          <a:p>
            <a:r>
              <a:rPr lang="en-AU" dirty="0" smtClean="0"/>
              <a:t>Second, we wish to identify how potential donors perceive the attributes of the anticipated experience of blood donation. Specifically, we are interested  in identifying non-donors’ aggregate preferences and identifying the structure of any preference variation (in relation to the attributes studied).</a:t>
            </a:r>
            <a:endParaRPr lang="en-AU" dirty="0"/>
          </a:p>
        </p:txBody>
      </p:sp>
      <p:sp>
        <p:nvSpPr>
          <p:cNvPr id="3" name="Content Placeholder 2"/>
          <p:cNvSpPr>
            <a:spLocks noGrp="1"/>
          </p:cNvSpPr>
          <p:nvPr>
            <p:ph sz="quarter" idx="11"/>
          </p:nvPr>
        </p:nvSpPr>
        <p:spPr>
          <a:xfrm>
            <a:off x="495560" y="234968"/>
            <a:ext cx="6210030" cy="894282"/>
          </a:xfrm>
        </p:spPr>
        <p:txBody>
          <a:bodyPr/>
          <a:lstStyle/>
          <a:p>
            <a:r>
              <a:rPr lang="en-AU" sz="2400" dirty="0" smtClean="0">
                <a:latin typeface="Arial" pitchFamily="34" charset="0"/>
                <a:cs typeface="Arial" pitchFamily="34" charset="0"/>
              </a:rPr>
              <a:t>Policy Aims</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3509"/>
            <a:ext cx="2133600" cy="365125"/>
          </a:xfrm>
        </p:spPr>
        <p:txBody>
          <a:bodyPr/>
          <a:lstStyle/>
          <a:p>
            <a:fld id="{1915DCDC-0AC1-B24F-A2B1-2DFA15BB6016}" type="slidenum">
              <a:rPr lang="en-US" smtClean="0"/>
              <a:t>12</a:t>
            </a:fld>
            <a:endParaRPr lang="en-US" dirty="0"/>
          </a:p>
        </p:txBody>
      </p:sp>
    </p:spTree>
    <p:extLst>
      <p:ext uri="{BB962C8B-B14F-4D97-AF65-F5344CB8AC3E}">
        <p14:creationId xmlns:p14="http://schemas.microsoft.com/office/powerpoint/2010/main" val="3124638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r>
              <a:rPr lang="en-AU" dirty="0" smtClean="0"/>
              <a:t>We implemented a DCE embedded within a behavioural experiment. The behavioural experiment followed a classic 2 × 2 design. We manipulated two variables: self- versus other-benefit and urgent versus non-urgent need.</a:t>
            </a:r>
            <a:endParaRPr lang="en-AU" dirty="0"/>
          </a:p>
          <a:p>
            <a:endParaRPr lang="en-AU" dirty="0"/>
          </a:p>
          <a:p>
            <a:r>
              <a:rPr lang="en-AU" dirty="0" smtClean="0"/>
              <a:t>A </a:t>
            </a:r>
            <a:r>
              <a:rPr lang="en-AU" dirty="0" err="1" smtClean="0"/>
              <a:t>pretest-posttest</a:t>
            </a:r>
            <a:r>
              <a:rPr lang="en-AU" dirty="0" smtClean="0"/>
              <a:t> design was used such that (1) respondents completed eight choice tasks (from the </a:t>
            </a:r>
            <a:r>
              <a:rPr lang="en-AU" dirty="0" err="1" smtClean="0"/>
              <a:t>pretest</a:t>
            </a:r>
            <a:r>
              <a:rPr lang="en-AU" dirty="0" smtClean="0"/>
              <a:t> DCE), (2) respondents were exposed to one of four information conditions (i.e., communication messages), and (3) respondents completed a second set of eight choice tasks (from the </a:t>
            </a:r>
            <a:r>
              <a:rPr lang="en-AU" dirty="0" err="1" smtClean="0"/>
              <a:t>posttest</a:t>
            </a:r>
            <a:r>
              <a:rPr lang="en-AU" dirty="0" smtClean="0"/>
              <a:t> DCE).</a:t>
            </a:r>
          </a:p>
          <a:p>
            <a:endParaRPr lang="en-AU" dirty="0"/>
          </a:p>
          <a:p>
            <a:r>
              <a:rPr lang="en-AU" dirty="0" smtClean="0"/>
              <a:t>The survey was implemented online. Approximately 1,000 members of a commercial panel completed the online survey. Respondents are generally representative of the Australian population (≥18yrs of age, non-donors only).</a:t>
            </a:r>
            <a:endParaRPr lang="en-AU" dirty="0"/>
          </a:p>
        </p:txBody>
      </p:sp>
      <p:sp>
        <p:nvSpPr>
          <p:cNvPr id="3" name="Content Placeholder 2"/>
          <p:cNvSpPr>
            <a:spLocks noGrp="1"/>
          </p:cNvSpPr>
          <p:nvPr>
            <p:ph sz="quarter" idx="11"/>
          </p:nvPr>
        </p:nvSpPr>
        <p:spPr>
          <a:xfrm>
            <a:off x="495560" y="234968"/>
            <a:ext cx="6210030" cy="894282"/>
          </a:xfrm>
        </p:spPr>
        <p:txBody>
          <a:bodyPr/>
          <a:lstStyle/>
          <a:p>
            <a:r>
              <a:rPr lang="en-AU" sz="2400" dirty="0" smtClean="0">
                <a:latin typeface="Arial" pitchFamily="34" charset="0"/>
                <a:cs typeface="Arial" pitchFamily="34" charset="0"/>
              </a:rPr>
              <a:t>Survey Design and Respondents</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47340"/>
            <a:ext cx="2133600" cy="365125"/>
          </a:xfrm>
        </p:spPr>
        <p:txBody>
          <a:bodyPr/>
          <a:lstStyle/>
          <a:p>
            <a:fld id="{1915DCDC-0AC1-B24F-A2B1-2DFA15BB6016}" type="slidenum">
              <a:rPr lang="en-US" smtClean="0"/>
              <a:t>13</a:t>
            </a:fld>
            <a:endParaRPr lang="en-US" dirty="0"/>
          </a:p>
        </p:txBody>
      </p:sp>
    </p:spTree>
    <p:extLst>
      <p:ext uri="{BB962C8B-B14F-4D97-AF65-F5344CB8AC3E}">
        <p14:creationId xmlns:p14="http://schemas.microsoft.com/office/powerpoint/2010/main" val="672025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p:cNvSpPr/>
          <p:nvPr/>
        </p:nvSpPr>
        <p:spPr>
          <a:xfrm>
            <a:off x="1744914" y="4738845"/>
            <a:ext cx="1439186" cy="1439186"/>
          </a:xfrm>
          <a:prstGeom prst="rect">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9" name="Rectangle 98"/>
          <p:cNvSpPr/>
          <p:nvPr/>
        </p:nvSpPr>
        <p:spPr>
          <a:xfrm>
            <a:off x="1713894" y="4707825"/>
            <a:ext cx="1439186" cy="1439186"/>
          </a:xfrm>
          <a:prstGeom prst="rect">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Content Placeholder 2"/>
          <p:cNvSpPr>
            <a:spLocks noGrp="1"/>
          </p:cNvSpPr>
          <p:nvPr>
            <p:ph sz="quarter" idx="11"/>
          </p:nvPr>
        </p:nvSpPr>
        <p:spPr>
          <a:xfrm>
            <a:off x="495560" y="234968"/>
            <a:ext cx="6210030" cy="894282"/>
          </a:xfrm>
        </p:spPr>
        <p:txBody>
          <a:bodyPr/>
          <a:lstStyle/>
          <a:p>
            <a:r>
              <a:rPr lang="en-AU" dirty="0" smtClean="0"/>
              <a:t>Design of the Embedded Experiment</a:t>
            </a:r>
          </a:p>
        </p:txBody>
      </p:sp>
      <p:sp>
        <p:nvSpPr>
          <p:cNvPr id="4" name="Slide Number Placeholder 3"/>
          <p:cNvSpPr>
            <a:spLocks noGrp="1"/>
          </p:cNvSpPr>
          <p:nvPr>
            <p:ph type="sldNum" sz="quarter" idx="4"/>
          </p:nvPr>
        </p:nvSpPr>
        <p:spPr>
          <a:xfrm>
            <a:off x="6860399" y="6455291"/>
            <a:ext cx="2133600" cy="365125"/>
          </a:xfrm>
        </p:spPr>
        <p:txBody>
          <a:bodyPr/>
          <a:lstStyle/>
          <a:p>
            <a:fld id="{1915DCDC-0AC1-B24F-A2B1-2DFA15BB6016}" type="slidenum">
              <a:rPr lang="en-US" smtClean="0"/>
              <a:t>14</a:t>
            </a:fld>
            <a:endParaRPr lang="en-US" dirty="0"/>
          </a:p>
        </p:txBody>
      </p:sp>
      <p:grpSp>
        <p:nvGrpSpPr>
          <p:cNvPr id="22" name="Group 21"/>
          <p:cNvGrpSpPr/>
          <p:nvPr/>
        </p:nvGrpSpPr>
        <p:grpSpPr>
          <a:xfrm>
            <a:off x="1510880" y="2607481"/>
            <a:ext cx="1814057" cy="1350474"/>
            <a:chOff x="1850740" y="2957325"/>
            <a:chExt cx="1814057" cy="135047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740" y="3631829"/>
              <a:ext cx="463089" cy="34731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1301" y="3631829"/>
              <a:ext cx="463089" cy="34731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2071" y="3959151"/>
              <a:ext cx="463089" cy="34731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2632" y="3959151"/>
              <a:ext cx="463089" cy="34731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7973" y="2957325"/>
              <a:ext cx="463089" cy="34731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8534" y="2957325"/>
              <a:ext cx="463089" cy="34731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9304" y="3284647"/>
              <a:ext cx="463089" cy="34731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9865" y="3284647"/>
              <a:ext cx="463089" cy="34731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6681" y="3633160"/>
              <a:ext cx="463089" cy="34731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3144" y="3633160"/>
              <a:ext cx="463089" cy="34731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8012" y="3960482"/>
              <a:ext cx="463089" cy="34731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4475" y="3960482"/>
              <a:ext cx="463089" cy="347317"/>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816" y="2958656"/>
              <a:ext cx="463089" cy="347317"/>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377" y="2958656"/>
              <a:ext cx="463089" cy="347317"/>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1147" y="3285978"/>
              <a:ext cx="463089" cy="347317"/>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1708" y="3285978"/>
              <a:ext cx="463089" cy="347317"/>
            </a:xfrm>
            <a:prstGeom prst="rect">
              <a:avLst/>
            </a:prstGeom>
          </p:spPr>
        </p:pic>
      </p:grpSp>
      <p:grpSp>
        <p:nvGrpSpPr>
          <p:cNvPr id="61" name="Group 60"/>
          <p:cNvGrpSpPr/>
          <p:nvPr/>
        </p:nvGrpSpPr>
        <p:grpSpPr>
          <a:xfrm>
            <a:off x="5683036" y="3513895"/>
            <a:ext cx="904981" cy="674639"/>
            <a:chOff x="5953370" y="3633160"/>
            <a:chExt cx="904981" cy="674639"/>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3370" y="3633160"/>
              <a:ext cx="463089" cy="347317"/>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3931" y="3633160"/>
              <a:ext cx="463089" cy="347317"/>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4701" y="3960482"/>
              <a:ext cx="463089" cy="347317"/>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5262" y="3960482"/>
              <a:ext cx="463089" cy="347317"/>
            </a:xfrm>
            <a:prstGeom prst="rect">
              <a:avLst/>
            </a:prstGeom>
          </p:spPr>
        </p:pic>
      </p:grpSp>
      <p:grpSp>
        <p:nvGrpSpPr>
          <p:cNvPr id="59" name="Group 58"/>
          <p:cNvGrpSpPr/>
          <p:nvPr/>
        </p:nvGrpSpPr>
        <p:grpSpPr>
          <a:xfrm>
            <a:off x="5684367" y="2569057"/>
            <a:ext cx="904981" cy="674639"/>
            <a:chOff x="5970603" y="2958656"/>
            <a:chExt cx="904981" cy="674639"/>
          </a:xfrm>
        </p:grpSpPr>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0603" y="2958656"/>
              <a:ext cx="463089" cy="347317"/>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1164" y="2958656"/>
              <a:ext cx="463089" cy="347317"/>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1934" y="3285978"/>
              <a:ext cx="463089" cy="347317"/>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2495" y="3285978"/>
              <a:ext cx="463089" cy="347317"/>
            </a:xfrm>
            <a:prstGeom prst="rect">
              <a:avLst/>
            </a:prstGeom>
          </p:spPr>
        </p:pic>
      </p:grpSp>
      <p:grpSp>
        <p:nvGrpSpPr>
          <p:cNvPr id="62" name="Group 61"/>
          <p:cNvGrpSpPr/>
          <p:nvPr/>
        </p:nvGrpSpPr>
        <p:grpSpPr>
          <a:xfrm>
            <a:off x="6821360" y="3523177"/>
            <a:ext cx="920883" cy="674639"/>
            <a:chOff x="6829311" y="3634491"/>
            <a:chExt cx="920883" cy="674639"/>
          </a:xfrm>
        </p:grpSpPr>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311" y="3634491"/>
              <a:ext cx="463089" cy="347317"/>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774" y="3634491"/>
              <a:ext cx="463089" cy="347317"/>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0642" y="3961813"/>
              <a:ext cx="463089" cy="347317"/>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7105" y="3961813"/>
              <a:ext cx="463089" cy="347317"/>
            </a:xfrm>
            <a:prstGeom prst="rect">
              <a:avLst/>
            </a:prstGeom>
          </p:spPr>
        </p:pic>
      </p:grpSp>
      <p:grpSp>
        <p:nvGrpSpPr>
          <p:cNvPr id="60" name="Group 59"/>
          <p:cNvGrpSpPr/>
          <p:nvPr/>
        </p:nvGrpSpPr>
        <p:grpSpPr>
          <a:xfrm>
            <a:off x="6830642" y="2570388"/>
            <a:ext cx="904981" cy="674639"/>
            <a:chOff x="6862446" y="2959987"/>
            <a:chExt cx="904981" cy="674639"/>
          </a:xfrm>
        </p:grpSpPr>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2446" y="2959987"/>
              <a:ext cx="463089" cy="347317"/>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3007" y="2959987"/>
              <a:ext cx="463089" cy="347317"/>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3777" y="3287309"/>
              <a:ext cx="463089" cy="347317"/>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4338" y="3287309"/>
              <a:ext cx="463089" cy="347317"/>
            </a:xfrm>
            <a:prstGeom prst="rect">
              <a:avLst/>
            </a:prstGeom>
          </p:spPr>
        </p:pic>
      </p:grpSp>
      <p:sp>
        <p:nvSpPr>
          <p:cNvPr id="63" name="Rectangle 62"/>
          <p:cNvSpPr/>
          <p:nvPr/>
        </p:nvSpPr>
        <p:spPr>
          <a:xfrm>
            <a:off x="5557968" y="2425157"/>
            <a:ext cx="2313830" cy="1908313"/>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65" name="Straight Connector 64"/>
          <p:cNvCxnSpPr>
            <a:stCxn id="63" idx="1"/>
            <a:endCxn id="63" idx="3"/>
          </p:cNvCxnSpPr>
          <p:nvPr/>
        </p:nvCxnSpPr>
        <p:spPr>
          <a:xfrm>
            <a:off x="5557968" y="3379314"/>
            <a:ext cx="231383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63" idx="0"/>
            <a:endCxn id="63" idx="2"/>
          </p:cNvCxnSpPr>
          <p:nvPr/>
        </p:nvCxnSpPr>
        <p:spPr>
          <a:xfrm>
            <a:off x="6714883" y="2425157"/>
            <a:ext cx="0" cy="1908313"/>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Right Arrow 72"/>
          <p:cNvSpPr/>
          <p:nvPr/>
        </p:nvSpPr>
        <p:spPr>
          <a:xfrm>
            <a:off x="3665551" y="4259107"/>
            <a:ext cx="1566407" cy="424442"/>
          </a:xfrm>
          <a:custGeom>
            <a:avLst/>
            <a:gdLst>
              <a:gd name="connsiteX0" fmla="*/ 0 w 1319917"/>
              <a:gd name="connsiteY0" fmla="*/ 43415 h 173658"/>
              <a:gd name="connsiteX1" fmla="*/ 1233088 w 1319917"/>
              <a:gd name="connsiteY1" fmla="*/ 43415 h 173658"/>
              <a:gd name="connsiteX2" fmla="*/ 1233088 w 1319917"/>
              <a:gd name="connsiteY2" fmla="*/ 0 h 173658"/>
              <a:gd name="connsiteX3" fmla="*/ 1319917 w 1319917"/>
              <a:gd name="connsiteY3" fmla="*/ 86829 h 173658"/>
              <a:gd name="connsiteX4" fmla="*/ 1233088 w 1319917"/>
              <a:gd name="connsiteY4" fmla="*/ 173658 h 173658"/>
              <a:gd name="connsiteX5" fmla="*/ 1233088 w 1319917"/>
              <a:gd name="connsiteY5" fmla="*/ 130244 h 173658"/>
              <a:gd name="connsiteX6" fmla="*/ 0 w 1319917"/>
              <a:gd name="connsiteY6" fmla="*/ 130244 h 173658"/>
              <a:gd name="connsiteX7" fmla="*/ 0 w 1319917"/>
              <a:gd name="connsiteY7" fmla="*/ 43415 h 173658"/>
              <a:gd name="connsiteX0" fmla="*/ 31805 w 1319917"/>
              <a:gd name="connsiteY0" fmla="*/ 0 h 344928"/>
              <a:gd name="connsiteX1" fmla="*/ 1233088 w 1319917"/>
              <a:gd name="connsiteY1" fmla="*/ 214685 h 344928"/>
              <a:gd name="connsiteX2" fmla="*/ 1233088 w 1319917"/>
              <a:gd name="connsiteY2" fmla="*/ 171270 h 344928"/>
              <a:gd name="connsiteX3" fmla="*/ 1319917 w 1319917"/>
              <a:gd name="connsiteY3" fmla="*/ 258099 h 344928"/>
              <a:gd name="connsiteX4" fmla="*/ 1233088 w 1319917"/>
              <a:gd name="connsiteY4" fmla="*/ 344928 h 344928"/>
              <a:gd name="connsiteX5" fmla="*/ 1233088 w 1319917"/>
              <a:gd name="connsiteY5" fmla="*/ 301514 h 344928"/>
              <a:gd name="connsiteX6" fmla="*/ 0 w 1319917"/>
              <a:gd name="connsiteY6" fmla="*/ 301514 h 344928"/>
              <a:gd name="connsiteX7" fmla="*/ 31805 w 1319917"/>
              <a:gd name="connsiteY7" fmla="*/ 0 h 344928"/>
              <a:gd name="connsiteX0" fmla="*/ 0 w 1566407"/>
              <a:gd name="connsiteY0" fmla="*/ 67269 h 173658"/>
              <a:gd name="connsiteX1" fmla="*/ 1479578 w 1566407"/>
              <a:gd name="connsiteY1" fmla="*/ 43415 h 173658"/>
              <a:gd name="connsiteX2" fmla="*/ 1479578 w 1566407"/>
              <a:gd name="connsiteY2" fmla="*/ 0 h 173658"/>
              <a:gd name="connsiteX3" fmla="*/ 1566407 w 1566407"/>
              <a:gd name="connsiteY3" fmla="*/ 86829 h 173658"/>
              <a:gd name="connsiteX4" fmla="*/ 1479578 w 1566407"/>
              <a:gd name="connsiteY4" fmla="*/ 173658 h 173658"/>
              <a:gd name="connsiteX5" fmla="*/ 1479578 w 1566407"/>
              <a:gd name="connsiteY5" fmla="*/ 130244 h 173658"/>
              <a:gd name="connsiteX6" fmla="*/ 246490 w 1566407"/>
              <a:gd name="connsiteY6" fmla="*/ 130244 h 173658"/>
              <a:gd name="connsiteX7" fmla="*/ 0 w 1566407"/>
              <a:gd name="connsiteY7" fmla="*/ 67269 h 173658"/>
              <a:gd name="connsiteX0" fmla="*/ 0 w 1566407"/>
              <a:gd name="connsiteY0" fmla="*/ 67269 h 424442"/>
              <a:gd name="connsiteX1" fmla="*/ 1479578 w 1566407"/>
              <a:gd name="connsiteY1" fmla="*/ 43415 h 424442"/>
              <a:gd name="connsiteX2" fmla="*/ 1479578 w 1566407"/>
              <a:gd name="connsiteY2" fmla="*/ 0 h 424442"/>
              <a:gd name="connsiteX3" fmla="*/ 1566407 w 1566407"/>
              <a:gd name="connsiteY3" fmla="*/ 86829 h 424442"/>
              <a:gd name="connsiteX4" fmla="*/ 1479578 w 1566407"/>
              <a:gd name="connsiteY4" fmla="*/ 173658 h 424442"/>
              <a:gd name="connsiteX5" fmla="*/ 1479578 w 1566407"/>
              <a:gd name="connsiteY5" fmla="*/ 130244 h 424442"/>
              <a:gd name="connsiteX6" fmla="*/ 214685 w 1566407"/>
              <a:gd name="connsiteY6" fmla="*/ 424442 h 424442"/>
              <a:gd name="connsiteX7" fmla="*/ 0 w 1566407"/>
              <a:gd name="connsiteY7" fmla="*/ 67269 h 42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407" h="424442">
                <a:moveTo>
                  <a:pt x="0" y="67269"/>
                </a:moveTo>
                <a:lnTo>
                  <a:pt x="1479578" y="43415"/>
                </a:lnTo>
                <a:lnTo>
                  <a:pt x="1479578" y="0"/>
                </a:lnTo>
                <a:lnTo>
                  <a:pt x="1566407" y="86829"/>
                </a:lnTo>
                <a:lnTo>
                  <a:pt x="1479578" y="173658"/>
                </a:lnTo>
                <a:lnTo>
                  <a:pt x="1479578" y="130244"/>
                </a:lnTo>
                <a:lnTo>
                  <a:pt x="214685" y="424442"/>
                </a:lnTo>
                <a:lnTo>
                  <a:pt x="0" y="67269"/>
                </a:lnTo>
                <a:close/>
              </a:path>
            </a:pathLst>
          </a:cu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106" name="Group 105"/>
          <p:cNvGrpSpPr/>
          <p:nvPr/>
        </p:nvGrpSpPr>
        <p:grpSpPr>
          <a:xfrm>
            <a:off x="1689618" y="4685411"/>
            <a:ext cx="1439186" cy="1439186"/>
            <a:chOff x="3852407" y="4866198"/>
            <a:chExt cx="1439186" cy="1439186"/>
          </a:xfrm>
          <a:solidFill>
            <a:schemeClr val="bg1"/>
          </a:solidFill>
        </p:grpSpPr>
        <p:sp>
          <p:nvSpPr>
            <p:cNvPr id="74" name="Rectangle 73"/>
            <p:cNvSpPr/>
            <p:nvPr/>
          </p:nvSpPr>
          <p:spPr>
            <a:xfrm>
              <a:off x="3852407" y="4866198"/>
              <a:ext cx="1439186" cy="1439186"/>
            </a:xfrm>
            <a:prstGeom prst="rect">
              <a:avLst/>
            </a:prstGeom>
            <a:grp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5" name="Rectangle 74"/>
            <p:cNvSpPr/>
            <p:nvPr/>
          </p:nvSpPr>
          <p:spPr>
            <a:xfrm>
              <a:off x="4166482" y="6138138"/>
              <a:ext cx="103637" cy="103637"/>
            </a:xfrm>
            <a:prstGeom prst="rect">
              <a:avLst/>
            </a:prstGeom>
            <a:grp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6" name="Rectangle 75"/>
            <p:cNvSpPr/>
            <p:nvPr/>
          </p:nvSpPr>
          <p:spPr>
            <a:xfrm>
              <a:off x="4875452" y="6131518"/>
              <a:ext cx="103637" cy="103637"/>
            </a:xfrm>
            <a:prstGeom prst="rect">
              <a:avLst/>
            </a:prstGeom>
            <a:grp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78" name="Straight Connector 77"/>
            <p:cNvCxnSpPr/>
            <p:nvPr/>
          </p:nvCxnSpPr>
          <p:spPr>
            <a:xfrm>
              <a:off x="3908064" y="5072358"/>
              <a:ext cx="457202"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3909395" y="5145248"/>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910726" y="5218138"/>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909395" y="5288366"/>
              <a:ext cx="455871"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3910726" y="5361256"/>
              <a:ext cx="454540"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912057" y="5434146"/>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3902775" y="5504374"/>
              <a:ext cx="462491"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3904106" y="5577264"/>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3905437" y="5650154"/>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3909395" y="5010081"/>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617034" y="5073689"/>
              <a:ext cx="463849"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4618365" y="5146579"/>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619696" y="5219469"/>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4618365" y="5289697"/>
              <a:ext cx="462518"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619696" y="5362587"/>
              <a:ext cx="46118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4621027" y="5435477"/>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4611745" y="5505705"/>
              <a:ext cx="469138"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4613076" y="5578595"/>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614407" y="5651485"/>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4618365" y="5011412"/>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9" name="Rectangle 148"/>
          <p:cNvSpPr/>
          <p:nvPr/>
        </p:nvSpPr>
        <p:spPr>
          <a:xfrm>
            <a:off x="6041293" y="4746580"/>
            <a:ext cx="1439186" cy="1439186"/>
          </a:xfrm>
          <a:prstGeom prst="rect">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0" name="Rectangle 149"/>
          <p:cNvSpPr/>
          <p:nvPr/>
        </p:nvSpPr>
        <p:spPr>
          <a:xfrm>
            <a:off x="6010273" y="4715560"/>
            <a:ext cx="1439186" cy="1439186"/>
          </a:xfrm>
          <a:prstGeom prst="rect">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151" name="Group 150"/>
          <p:cNvGrpSpPr/>
          <p:nvPr/>
        </p:nvGrpSpPr>
        <p:grpSpPr>
          <a:xfrm>
            <a:off x="5985997" y="4693146"/>
            <a:ext cx="1439186" cy="1439186"/>
            <a:chOff x="3852407" y="4866198"/>
            <a:chExt cx="1439186" cy="1439186"/>
          </a:xfrm>
          <a:solidFill>
            <a:schemeClr val="bg1"/>
          </a:solidFill>
        </p:grpSpPr>
        <p:sp>
          <p:nvSpPr>
            <p:cNvPr id="152" name="Rectangle 151"/>
            <p:cNvSpPr/>
            <p:nvPr/>
          </p:nvSpPr>
          <p:spPr>
            <a:xfrm>
              <a:off x="3852407" y="4866198"/>
              <a:ext cx="1439186" cy="1439186"/>
            </a:xfrm>
            <a:prstGeom prst="rect">
              <a:avLst/>
            </a:prstGeom>
            <a:grp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3" name="Rectangle 152"/>
            <p:cNvSpPr/>
            <p:nvPr/>
          </p:nvSpPr>
          <p:spPr>
            <a:xfrm>
              <a:off x="4166482" y="6138138"/>
              <a:ext cx="103637" cy="103637"/>
            </a:xfrm>
            <a:prstGeom prst="rect">
              <a:avLst/>
            </a:prstGeom>
            <a:grp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4" name="Rectangle 153"/>
            <p:cNvSpPr/>
            <p:nvPr/>
          </p:nvSpPr>
          <p:spPr>
            <a:xfrm>
              <a:off x="4875452" y="6131518"/>
              <a:ext cx="103637" cy="103637"/>
            </a:xfrm>
            <a:prstGeom prst="rect">
              <a:avLst/>
            </a:prstGeom>
            <a:grp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155" name="Straight Connector 154"/>
            <p:cNvCxnSpPr/>
            <p:nvPr/>
          </p:nvCxnSpPr>
          <p:spPr>
            <a:xfrm>
              <a:off x="3908064" y="5072358"/>
              <a:ext cx="457202"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a:off x="3909395" y="5145248"/>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3910726" y="5218138"/>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3909395" y="5288366"/>
              <a:ext cx="455871"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3910726" y="5361256"/>
              <a:ext cx="454540"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a:off x="3912057" y="5434146"/>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3902775" y="5504374"/>
              <a:ext cx="462491"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a:off x="3904106" y="5577264"/>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3905437" y="5650154"/>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3909395" y="5010081"/>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4617034" y="5073689"/>
              <a:ext cx="463849"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618365" y="5146579"/>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4619696" y="5219469"/>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4618365" y="5289697"/>
              <a:ext cx="462518"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4619696" y="5362587"/>
              <a:ext cx="46118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a:off x="4621027" y="5435477"/>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a:off x="4611745" y="5505705"/>
              <a:ext cx="469138"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a:off x="4613076" y="5578595"/>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a:off x="4614407" y="5651485"/>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4618365" y="5011412"/>
              <a:ext cx="596347" cy="0"/>
            </a:xfrm>
            <a:prstGeom prst="line">
              <a:avLst/>
            </a:prstGeom>
            <a:grpFill/>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36956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pPr marL="0" indent="0">
              <a:buNone/>
            </a:pPr>
            <a:r>
              <a:rPr lang="en-AU" i="1" dirty="0" smtClean="0"/>
              <a:t>Urgent Need</a:t>
            </a:r>
            <a:r>
              <a:rPr lang="en-AU" dirty="0" smtClean="0"/>
              <a:t>. Current blood stocks are dangerously low with less than two days of blood supply available nationally. There is some risk not enough stock will be available for much needed life-saving blood transfusions.</a:t>
            </a:r>
          </a:p>
          <a:p>
            <a:pPr marL="0" indent="0">
              <a:buNone/>
            </a:pPr>
            <a:r>
              <a:rPr lang="en-AU" dirty="0" smtClean="0"/>
              <a:t> </a:t>
            </a:r>
          </a:p>
          <a:p>
            <a:pPr marL="0" indent="0">
              <a:buNone/>
            </a:pPr>
            <a:r>
              <a:rPr lang="en-AU" i="1" dirty="0" smtClean="0"/>
              <a:t>Non-Urgent Need</a:t>
            </a:r>
            <a:r>
              <a:rPr lang="en-AU" dirty="0" smtClean="0"/>
              <a:t>. Current blood stocks are comfortably high with several weeks of blood supply available nationally. There is currently no risk stocks will not be available for much needed life-saving blood transfusions.</a:t>
            </a:r>
          </a:p>
          <a:p>
            <a:endParaRPr lang="en-AU" dirty="0"/>
          </a:p>
          <a:p>
            <a:pPr marL="0" indent="0">
              <a:buNone/>
            </a:pPr>
            <a:r>
              <a:rPr lang="en-AU" i="1" dirty="0" smtClean="0"/>
              <a:t>Other-Benefit</a:t>
            </a:r>
            <a:r>
              <a:rPr lang="en-AU" dirty="0" smtClean="0"/>
              <a:t>. Research shows a single blood donation can save up to three lives. Donating blood will help others less fortunate and is in the community’s best interest.</a:t>
            </a:r>
          </a:p>
          <a:p>
            <a:endParaRPr lang="en-AU" dirty="0"/>
          </a:p>
          <a:p>
            <a:pPr marL="0" indent="0">
              <a:buNone/>
            </a:pPr>
            <a:r>
              <a:rPr lang="en-AU" i="1" dirty="0" smtClean="0"/>
              <a:t>Self-Benefit</a:t>
            </a:r>
            <a:r>
              <a:rPr lang="en-AU" dirty="0" smtClean="0"/>
              <a:t>. Research shows there is a one in three chance you will need blood at some point in your life. Thus, donating blood may be in your own best interest.</a:t>
            </a:r>
            <a:endParaRPr lang="en-AU" dirty="0"/>
          </a:p>
        </p:txBody>
      </p:sp>
      <p:sp>
        <p:nvSpPr>
          <p:cNvPr id="3" name="Content Placeholder 2"/>
          <p:cNvSpPr>
            <a:spLocks noGrp="1"/>
          </p:cNvSpPr>
          <p:nvPr>
            <p:ph sz="quarter" idx="11"/>
          </p:nvPr>
        </p:nvSpPr>
        <p:spPr>
          <a:xfrm>
            <a:off x="495560" y="234968"/>
            <a:ext cx="6210030" cy="894282"/>
          </a:xfrm>
        </p:spPr>
        <p:txBody>
          <a:bodyPr/>
          <a:lstStyle/>
          <a:p>
            <a:r>
              <a:rPr lang="en-AU" dirty="0" smtClean="0"/>
              <a:t>The Behavioural Experiment</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3509"/>
            <a:ext cx="2133600" cy="365125"/>
          </a:xfrm>
        </p:spPr>
        <p:txBody>
          <a:bodyPr/>
          <a:lstStyle/>
          <a:p>
            <a:fld id="{1915DCDC-0AC1-B24F-A2B1-2DFA15BB6016}" type="slidenum">
              <a:rPr lang="en-US" smtClean="0"/>
              <a:t>15</a:t>
            </a:fld>
            <a:endParaRPr lang="en-US" dirty="0"/>
          </a:p>
        </p:txBody>
      </p:sp>
    </p:spTree>
    <p:extLst>
      <p:ext uri="{BB962C8B-B14F-4D97-AF65-F5344CB8AC3E}">
        <p14:creationId xmlns:p14="http://schemas.microsoft.com/office/powerpoint/2010/main" val="3124638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pPr marL="0" indent="0">
              <a:buNone/>
            </a:pPr>
            <a:r>
              <a:rPr lang="en-AU" i="1" dirty="0" smtClean="0"/>
              <a:t>Urgent Need/Other-Benefit</a:t>
            </a:r>
            <a:r>
              <a:rPr lang="en-AU" dirty="0" smtClean="0"/>
              <a:t>. Current blood stocks are dangerously low with less than two days of blood supply available nationally. There is some risk not enough stock will be available for much needed life-saving blood transfusions. Research shows a single blood donation can save up to three lives. Donating blood will help others less fortunate and is in the community’s best interest.</a:t>
            </a:r>
            <a:endParaRPr lang="en-AU" dirty="0"/>
          </a:p>
        </p:txBody>
      </p:sp>
      <p:sp>
        <p:nvSpPr>
          <p:cNvPr id="3" name="Content Placeholder 2"/>
          <p:cNvSpPr>
            <a:spLocks noGrp="1"/>
          </p:cNvSpPr>
          <p:nvPr>
            <p:ph sz="quarter" idx="11"/>
          </p:nvPr>
        </p:nvSpPr>
        <p:spPr>
          <a:xfrm>
            <a:off x="495560" y="234968"/>
            <a:ext cx="6210030" cy="894282"/>
          </a:xfrm>
        </p:spPr>
        <p:txBody>
          <a:bodyPr/>
          <a:lstStyle/>
          <a:p>
            <a:r>
              <a:rPr lang="en-AU" dirty="0" smtClean="0"/>
              <a:t>An Example Scenario</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3242"/>
            <a:ext cx="2133600" cy="365125"/>
          </a:xfrm>
        </p:spPr>
        <p:txBody>
          <a:bodyPr/>
          <a:lstStyle/>
          <a:p>
            <a:fld id="{1915DCDC-0AC1-B24F-A2B1-2DFA15BB6016}" type="slidenum">
              <a:rPr lang="en-US" smtClean="0"/>
              <a:t>16</a:t>
            </a:fld>
            <a:endParaRPr lang="en-US" dirty="0"/>
          </a:p>
        </p:txBody>
      </p:sp>
    </p:spTree>
    <p:extLst>
      <p:ext uri="{BB962C8B-B14F-4D97-AF65-F5344CB8AC3E}">
        <p14:creationId xmlns:p14="http://schemas.microsoft.com/office/powerpoint/2010/main" val="3075545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sz="quarter" idx="11"/>
          </p:nvPr>
        </p:nvSpPr>
        <p:spPr>
          <a:xfrm>
            <a:off x="495560" y="234968"/>
            <a:ext cx="6210030" cy="894282"/>
          </a:xfrm>
        </p:spPr>
        <p:txBody>
          <a:bodyPr/>
          <a:lstStyle/>
          <a:p>
            <a:r>
              <a:rPr lang="en-AU" dirty="0" smtClean="0"/>
              <a:t>The DCE</a:t>
            </a:r>
            <a:endParaRPr lang="en-AU" sz="2400" dirty="0">
              <a:latin typeface="Arial" pitchFamily="34" charset="0"/>
              <a:cs typeface="Arial" pitchFamily="34" charset="0"/>
            </a:endParaRPr>
          </a:p>
        </p:txBody>
      </p:sp>
      <p:sp>
        <p:nvSpPr>
          <p:cNvPr id="28" name="Slide Number Placeholder 3"/>
          <p:cNvSpPr>
            <a:spLocks noGrp="1"/>
          </p:cNvSpPr>
          <p:nvPr>
            <p:ph type="sldNum" sz="quarter" idx="4"/>
          </p:nvPr>
        </p:nvSpPr>
        <p:spPr>
          <a:xfrm>
            <a:off x="6854531" y="6098384"/>
            <a:ext cx="2133600" cy="365125"/>
          </a:xfrm>
        </p:spPr>
        <p:txBody>
          <a:bodyPr/>
          <a:lstStyle/>
          <a:p>
            <a:fld id="{1915DCDC-0AC1-B24F-A2B1-2DFA15BB6016}" type="slidenum">
              <a:rPr lang="en-US" smtClean="0"/>
              <a:t>17</a:t>
            </a:fld>
            <a:endParaRPr lang="en-US" dirty="0"/>
          </a:p>
        </p:txBody>
      </p:sp>
      <p:sp>
        <p:nvSpPr>
          <p:cNvPr id="15" name="Rectangle 14"/>
          <p:cNvSpPr/>
          <p:nvPr/>
        </p:nvSpPr>
        <p:spPr>
          <a:xfrm>
            <a:off x="506313" y="1347026"/>
            <a:ext cx="2993192" cy="4524315"/>
          </a:xfrm>
          <a:prstGeom prst="rect">
            <a:avLst/>
          </a:prstGeom>
        </p:spPr>
        <p:txBody>
          <a:bodyPr wrap="none">
            <a:spAutoFit/>
          </a:bodyPr>
          <a:lstStyle/>
          <a:p>
            <a:r>
              <a:rPr lang="en-AU" dirty="0" smtClean="0">
                <a:latin typeface="Arial" pitchFamily="34" charset="0"/>
                <a:cs typeface="Arial" pitchFamily="34" charset="0"/>
              </a:rPr>
              <a:t>Attribute</a:t>
            </a:r>
          </a:p>
          <a:p>
            <a:endParaRPr lang="en-AU" dirty="0">
              <a:latin typeface="Arial" pitchFamily="34" charset="0"/>
              <a:cs typeface="Arial" pitchFamily="34" charset="0"/>
            </a:endParaRPr>
          </a:p>
          <a:p>
            <a:r>
              <a:rPr lang="en-AU" dirty="0" smtClean="0">
                <a:latin typeface="Arial" pitchFamily="34" charset="0"/>
                <a:cs typeface="Arial" pitchFamily="34" charset="0"/>
              </a:rPr>
              <a:t>Appointment Type</a:t>
            </a:r>
          </a:p>
          <a:p>
            <a:r>
              <a:rPr lang="en-AU" dirty="0" smtClean="0">
                <a:latin typeface="Arial" pitchFamily="34" charset="0"/>
                <a:cs typeface="Arial" pitchFamily="34" charset="0"/>
              </a:rPr>
              <a:t>Travel Distance</a:t>
            </a:r>
          </a:p>
          <a:p>
            <a:r>
              <a:rPr lang="en-AU" dirty="0" smtClean="0">
                <a:latin typeface="Arial" pitchFamily="34" charset="0"/>
                <a:cs typeface="Arial" pitchFamily="34" charset="0"/>
              </a:rPr>
              <a:t>Site Type</a:t>
            </a:r>
          </a:p>
          <a:p>
            <a:r>
              <a:rPr lang="en-AU" dirty="0" smtClean="0">
                <a:latin typeface="Arial" pitchFamily="34" charset="0"/>
                <a:cs typeface="Arial" pitchFamily="34" charset="0"/>
              </a:rPr>
              <a:t>Wait Time</a:t>
            </a:r>
          </a:p>
          <a:p>
            <a:r>
              <a:rPr lang="en-AU" dirty="0" smtClean="0">
                <a:latin typeface="Arial" pitchFamily="34" charset="0"/>
                <a:cs typeface="Arial" pitchFamily="34" charset="0"/>
              </a:rPr>
              <a:t>Health Report (Take Home)</a:t>
            </a:r>
          </a:p>
          <a:p>
            <a:r>
              <a:rPr lang="en-AU" dirty="0" smtClean="0">
                <a:latin typeface="Arial" pitchFamily="34" charset="0"/>
                <a:cs typeface="Arial" pitchFamily="34" charset="0"/>
              </a:rPr>
              <a:t>Haemoglobin Test</a:t>
            </a:r>
          </a:p>
          <a:p>
            <a:r>
              <a:rPr lang="en-AU" dirty="0" smtClean="0">
                <a:latin typeface="Arial" pitchFamily="34" charset="0"/>
                <a:cs typeface="Arial" pitchFamily="34" charset="0"/>
              </a:rPr>
              <a:t>Blood Draw</a:t>
            </a:r>
          </a:p>
          <a:p>
            <a:endParaRPr lang="en-AU" dirty="0" smtClean="0">
              <a:latin typeface="Arial" pitchFamily="34" charset="0"/>
              <a:cs typeface="Arial" pitchFamily="34" charset="0"/>
            </a:endParaRPr>
          </a:p>
          <a:p>
            <a:r>
              <a:rPr lang="en-AU" dirty="0" smtClean="0">
                <a:latin typeface="Arial" pitchFamily="34" charset="0"/>
                <a:cs typeface="Arial" pitchFamily="34" charset="0"/>
              </a:rPr>
              <a:t>Blood Volume</a:t>
            </a:r>
          </a:p>
          <a:p>
            <a:r>
              <a:rPr lang="en-AU" dirty="0" smtClean="0">
                <a:latin typeface="Arial" pitchFamily="34" charset="0"/>
                <a:cs typeface="Arial" pitchFamily="34" charset="0"/>
              </a:rPr>
              <a:t>Refreshments (Meal Value)</a:t>
            </a:r>
          </a:p>
          <a:p>
            <a:endParaRPr lang="en-AU" dirty="0" smtClean="0">
              <a:latin typeface="Arial" pitchFamily="34" charset="0"/>
              <a:cs typeface="Arial" pitchFamily="34" charset="0"/>
            </a:endParaRPr>
          </a:p>
          <a:p>
            <a:r>
              <a:rPr lang="en-AU" dirty="0" smtClean="0">
                <a:latin typeface="Arial" pitchFamily="34" charset="0"/>
                <a:cs typeface="Arial" pitchFamily="34" charset="0"/>
              </a:rPr>
              <a:t>Total Time</a:t>
            </a:r>
          </a:p>
          <a:p>
            <a:r>
              <a:rPr lang="en-AU" dirty="0" smtClean="0">
                <a:latin typeface="Arial" pitchFamily="34" charset="0"/>
                <a:cs typeface="Arial" pitchFamily="34" charset="0"/>
              </a:rPr>
              <a:t>Repeat Donation</a:t>
            </a:r>
          </a:p>
          <a:p>
            <a:r>
              <a:rPr lang="en-AU" dirty="0" smtClean="0">
                <a:latin typeface="Arial" pitchFamily="34" charset="0"/>
                <a:cs typeface="Arial" pitchFamily="34" charset="0"/>
              </a:rPr>
              <a:t>Reminder Message</a:t>
            </a:r>
          </a:p>
        </p:txBody>
      </p:sp>
      <p:sp>
        <p:nvSpPr>
          <p:cNvPr id="17" name="Rectangle 16"/>
          <p:cNvSpPr/>
          <p:nvPr/>
        </p:nvSpPr>
        <p:spPr>
          <a:xfrm>
            <a:off x="4572000" y="1345680"/>
            <a:ext cx="3890809" cy="4524315"/>
          </a:xfrm>
          <a:prstGeom prst="rect">
            <a:avLst/>
          </a:prstGeom>
        </p:spPr>
        <p:txBody>
          <a:bodyPr wrap="none">
            <a:spAutoFit/>
          </a:bodyPr>
          <a:lstStyle/>
          <a:p>
            <a:r>
              <a:rPr lang="en-AU" dirty="0" smtClean="0">
                <a:latin typeface="Arial" pitchFamily="34" charset="0"/>
                <a:cs typeface="Arial" pitchFamily="34" charset="0"/>
              </a:rPr>
              <a:t>Levels</a:t>
            </a:r>
          </a:p>
          <a:p>
            <a:endParaRPr lang="en-AU" dirty="0">
              <a:latin typeface="Arial" pitchFamily="34" charset="0"/>
              <a:cs typeface="Arial" pitchFamily="34" charset="0"/>
            </a:endParaRPr>
          </a:p>
          <a:p>
            <a:r>
              <a:rPr lang="en-AU" dirty="0" smtClean="0">
                <a:latin typeface="Arial" pitchFamily="34" charset="0"/>
                <a:cs typeface="Arial" pitchFamily="34" charset="0"/>
              </a:rPr>
              <a:t>Walk-in; Pre-booked</a:t>
            </a:r>
          </a:p>
          <a:p>
            <a:r>
              <a:rPr lang="en-AU" dirty="0" smtClean="0">
                <a:latin typeface="Arial" pitchFamily="34" charset="0"/>
                <a:cs typeface="Arial" pitchFamily="34" charset="0"/>
              </a:rPr>
              <a:t>½km; 2kms; 3½kms; 5kms</a:t>
            </a:r>
          </a:p>
          <a:p>
            <a:r>
              <a:rPr lang="en-AU" dirty="0" smtClean="0">
                <a:latin typeface="Arial" pitchFamily="34" charset="0"/>
                <a:cs typeface="Arial" pitchFamily="34" charset="0"/>
              </a:rPr>
              <a:t>Fixed; Mobile</a:t>
            </a:r>
          </a:p>
          <a:p>
            <a:r>
              <a:rPr lang="en-AU" dirty="0" smtClean="0">
                <a:latin typeface="Arial" pitchFamily="34" charset="0"/>
                <a:cs typeface="Arial" pitchFamily="34" charset="0"/>
              </a:rPr>
              <a:t>No wait</a:t>
            </a:r>
            <a:r>
              <a:rPr lang="en-AU" dirty="0">
                <a:latin typeface="Arial" pitchFamily="34" charset="0"/>
                <a:cs typeface="Arial" pitchFamily="34" charset="0"/>
              </a:rPr>
              <a:t>; ¼hr; ½hr; ¾hr</a:t>
            </a:r>
          </a:p>
          <a:p>
            <a:r>
              <a:rPr lang="en-AU" dirty="0" smtClean="0">
                <a:latin typeface="Arial" pitchFamily="34" charset="0"/>
                <a:cs typeface="Arial" pitchFamily="34" charset="0"/>
              </a:rPr>
              <a:t>Available; Not Available</a:t>
            </a:r>
          </a:p>
          <a:p>
            <a:r>
              <a:rPr lang="en-AU" dirty="0" smtClean="0">
                <a:latin typeface="Arial" pitchFamily="34" charset="0"/>
                <a:cs typeface="Arial" pitchFamily="34" charset="0"/>
              </a:rPr>
              <a:t>Sensor Device; Finger Prick</a:t>
            </a:r>
          </a:p>
          <a:p>
            <a:r>
              <a:rPr lang="en-AU" dirty="0" smtClean="0">
                <a:latin typeface="Arial" pitchFamily="34" charset="0"/>
                <a:cs typeface="Arial" pitchFamily="34" charset="0"/>
              </a:rPr>
              <a:t>Experienced Phlebotomist;</a:t>
            </a:r>
          </a:p>
          <a:p>
            <a:r>
              <a:rPr lang="en-AU" dirty="0" smtClean="0">
                <a:latin typeface="Arial" pitchFamily="34" charset="0"/>
                <a:cs typeface="Arial" pitchFamily="34" charset="0"/>
              </a:rPr>
              <a:t>Junior Phlebotomist</a:t>
            </a:r>
          </a:p>
          <a:p>
            <a:r>
              <a:rPr lang="en-AU" dirty="0" smtClean="0">
                <a:latin typeface="Arial" pitchFamily="34" charset="0"/>
                <a:cs typeface="Arial" pitchFamily="34" charset="0"/>
              </a:rPr>
              <a:t>420mls; 435mls; 455mls; 470mls</a:t>
            </a:r>
            <a:endParaRPr lang="en-AU" dirty="0">
              <a:latin typeface="Arial" pitchFamily="34" charset="0"/>
              <a:cs typeface="Arial" pitchFamily="34" charset="0"/>
            </a:endParaRPr>
          </a:p>
          <a:p>
            <a:r>
              <a:rPr lang="en-AU" dirty="0">
                <a:latin typeface="Arial" pitchFamily="34" charset="0"/>
                <a:cs typeface="Arial" pitchFamily="34" charset="0"/>
              </a:rPr>
              <a:t>No Refreshment; $5 meal; $10meal;</a:t>
            </a:r>
          </a:p>
          <a:p>
            <a:r>
              <a:rPr lang="en-AU" dirty="0">
                <a:latin typeface="Arial" pitchFamily="34" charset="0"/>
                <a:cs typeface="Arial" pitchFamily="34" charset="0"/>
              </a:rPr>
              <a:t>$15 meal</a:t>
            </a:r>
          </a:p>
          <a:p>
            <a:r>
              <a:rPr lang="en-AU" dirty="0">
                <a:latin typeface="Arial" pitchFamily="34" charset="0"/>
                <a:cs typeface="Arial" pitchFamily="34" charset="0"/>
              </a:rPr>
              <a:t>1hr; 1½hrs; 2hrs; 2½hrs</a:t>
            </a:r>
          </a:p>
          <a:p>
            <a:r>
              <a:rPr lang="en-AU" dirty="0">
                <a:latin typeface="Arial" pitchFamily="34" charset="0"/>
                <a:cs typeface="Arial" pitchFamily="34" charset="0"/>
              </a:rPr>
              <a:t>3mths; 6mths; 9mths; 12mths</a:t>
            </a:r>
          </a:p>
          <a:p>
            <a:r>
              <a:rPr lang="en-AU" dirty="0">
                <a:latin typeface="Arial" pitchFamily="34" charset="0"/>
                <a:cs typeface="Arial" pitchFamily="34" charset="0"/>
              </a:rPr>
              <a:t>SMS; Email; Letter; Telephone</a:t>
            </a:r>
          </a:p>
        </p:txBody>
      </p:sp>
      <p:cxnSp>
        <p:nvCxnSpPr>
          <p:cNvPr id="30" name="Straight Connector 29"/>
          <p:cNvCxnSpPr/>
          <p:nvPr/>
        </p:nvCxnSpPr>
        <p:spPr>
          <a:xfrm>
            <a:off x="477078" y="1865235"/>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78409" y="1214584"/>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79740" y="1184111"/>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00221" y="5925326"/>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01552" y="5894853"/>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953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sz="quarter" idx="11"/>
          </p:nvPr>
        </p:nvSpPr>
        <p:spPr>
          <a:xfrm>
            <a:off x="495560" y="234968"/>
            <a:ext cx="6210030" cy="894282"/>
          </a:xfrm>
        </p:spPr>
        <p:txBody>
          <a:bodyPr/>
          <a:lstStyle/>
          <a:p>
            <a:r>
              <a:rPr lang="en-AU" dirty="0" smtClean="0"/>
              <a:t>An Example Choice Set</a:t>
            </a:r>
            <a:endParaRPr lang="en-AU" sz="2400" dirty="0">
              <a:latin typeface="Arial" pitchFamily="34" charset="0"/>
              <a:cs typeface="Arial" pitchFamily="34" charset="0"/>
            </a:endParaRPr>
          </a:p>
        </p:txBody>
      </p:sp>
      <p:sp>
        <p:nvSpPr>
          <p:cNvPr id="28" name="Slide Number Placeholder 3"/>
          <p:cNvSpPr>
            <a:spLocks noGrp="1"/>
          </p:cNvSpPr>
          <p:nvPr>
            <p:ph type="sldNum" sz="quarter" idx="4"/>
          </p:nvPr>
        </p:nvSpPr>
        <p:spPr>
          <a:xfrm>
            <a:off x="6854531" y="6098384"/>
            <a:ext cx="2133600" cy="365125"/>
          </a:xfrm>
        </p:spPr>
        <p:txBody>
          <a:bodyPr/>
          <a:lstStyle/>
          <a:p>
            <a:fld id="{1915DCDC-0AC1-B24F-A2B1-2DFA15BB6016}" type="slidenum">
              <a:rPr lang="en-US" smtClean="0"/>
              <a:t>18</a:t>
            </a:fld>
            <a:endParaRPr lang="en-US" dirty="0"/>
          </a:p>
        </p:txBody>
      </p:sp>
      <p:sp>
        <p:nvSpPr>
          <p:cNvPr id="15" name="Rectangle 14"/>
          <p:cNvSpPr/>
          <p:nvPr/>
        </p:nvSpPr>
        <p:spPr>
          <a:xfrm>
            <a:off x="625578" y="1347026"/>
            <a:ext cx="3078600" cy="3970318"/>
          </a:xfrm>
          <a:prstGeom prst="rect">
            <a:avLst/>
          </a:prstGeom>
        </p:spPr>
        <p:txBody>
          <a:bodyPr wrap="none">
            <a:spAutoFit/>
          </a:bodyPr>
          <a:lstStyle/>
          <a:p>
            <a:endParaRPr lang="en-AU" dirty="0" smtClean="0">
              <a:latin typeface="Arial" pitchFamily="34" charset="0"/>
              <a:cs typeface="Arial" pitchFamily="34" charset="0"/>
            </a:endParaRPr>
          </a:p>
          <a:p>
            <a:endParaRPr lang="en-AU" dirty="0">
              <a:latin typeface="Arial" pitchFamily="34" charset="0"/>
              <a:cs typeface="Arial" pitchFamily="34" charset="0"/>
            </a:endParaRPr>
          </a:p>
          <a:p>
            <a:r>
              <a:rPr lang="en-AU" dirty="0" smtClean="0">
                <a:latin typeface="Arial" pitchFamily="34" charset="0"/>
                <a:cs typeface="Arial" pitchFamily="34" charset="0"/>
              </a:rPr>
              <a:t>Appointment Type</a:t>
            </a:r>
          </a:p>
          <a:p>
            <a:r>
              <a:rPr lang="en-AU" dirty="0" smtClean="0">
                <a:latin typeface="Arial" pitchFamily="34" charset="0"/>
                <a:cs typeface="Arial" pitchFamily="34" charset="0"/>
              </a:rPr>
              <a:t>Travel Distance</a:t>
            </a:r>
          </a:p>
          <a:p>
            <a:r>
              <a:rPr lang="en-AU" dirty="0" smtClean="0">
                <a:latin typeface="Arial" pitchFamily="34" charset="0"/>
                <a:cs typeface="Arial" pitchFamily="34" charset="0"/>
              </a:rPr>
              <a:t>Site Type</a:t>
            </a:r>
          </a:p>
          <a:p>
            <a:r>
              <a:rPr lang="en-AU" dirty="0" smtClean="0">
                <a:latin typeface="Arial" pitchFamily="34" charset="0"/>
                <a:cs typeface="Arial" pitchFamily="34" charset="0"/>
              </a:rPr>
              <a:t>Wait Time</a:t>
            </a:r>
          </a:p>
          <a:p>
            <a:r>
              <a:rPr lang="en-AU" dirty="0" smtClean="0">
                <a:latin typeface="Arial" pitchFamily="34" charset="0"/>
                <a:cs typeface="Arial" pitchFamily="34" charset="0"/>
              </a:rPr>
              <a:t>Health Report (Take Home)</a:t>
            </a:r>
          </a:p>
          <a:p>
            <a:r>
              <a:rPr lang="en-AU" dirty="0" smtClean="0">
                <a:latin typeface="Arial" pitchFamily="34" charset="0"/>
                <a:cs typeface="Arial" pitchFamily="34" charset="0"/>
              </a:rPr>
              <a:t>Haemoglobin Test</a:t>
            </a:r>
          </a:p>
          <a:p>
            <a:r>
              <a:rPr lang="en-AU" dirty="0" smtClean="0">
                <a:latin typeface="Arial" pitchFamily="34" charset="0"/>
                <a:cs typeface="Arial" pitchFamily="34" charset="0"/>
              </a:rPr>
              <a:t>Blood Draw</a:t>
            </a:r>
          </a:p>
          <a:p>
            <a:r>
              <a:rPr lang="en-AU" dirty="0" smtClean="0">
                <a:latin typeface="Arial" pitchFamily="34" charset="0"/>
                <a:cs typeface="Arial" pitchFamily="34" charset="0"/>
              </a:rPr>
              <a:t>Blood Volume</a:t>
            </a:r>
          </a:p>
          <a:p>
            <a:r>
              <a:rPr lang="en-AU" dirty="0" smtClean="0">
                <a:latin typeface="Arial" pitchFamily="34" charset="0"/>
                <a:cs typeface="Arial" pitchFamily="34" charset="0"/>
              </a:rPr>
              <a:t>Refreshments (Meal Value)</a:t>
            </a:r>
          </a:p>
          <a:p>
            <a:r>
              <a:rPr lang="en-AU" dirty="0" smtClean="0">
                <a:latin typeface="Arial" pitchFamily="34" charset="0"/>
                <a:cs typeface="Arial" pitchFamily="34" charset="0"/>
              </a:rPr>
              <a:t>Total Time</a:t>
            </a:r>
          </a:p>
          <a:p>
            <a:r>
              <a:rPr lang="en-AU" dirty="0" smtClean="0">
                <a:latin typeface="Arial" pitchFamily="34" charset="0"/>
                <a:cs typeface="Arial" pitchFamily="34" charset="0"/>
              </a:rPr>
              <a:t>Repeat Donation</a:t>
            </a:r>
          </a:p>
          <a:p>
            <a:r>
              <a:rPr lang="en-AU" dirty="0" smtClean="0">
                <a:latin typeface="Arial" pitchFamily="34" charset="0"/>
                <a:cs typeface="Arial" pitchFamily="34" charset="0"/>
              </a:rPr>
              <a:t>Reminder Message</a:t>
            </a:r>
          </a:p>
        </p:txBody>
      </p:sp>
      <p:sp>
        <p:nvSpPr>
          <p:cNvPr id="17" name="Rectangle 16"/>
          <p:cNvSpPr/>
          <p:nvPr/>
        </p:nvSpPr>
        <p:spPr>
          <a:xfrm>
            <a:off x="3814946" y="1345680"/>
            <a:ext cx="1890261" cy="3970318"/>
          </a:xfrm>
          <a:prstGeom prst="rect">
            <a:avLst/>
          </a:prstGeom>
        </p:spPr>
        <p:txBody>
          <a:bodyPr wrap="none">
            <a:spAutoFit/>
          </a:bodyPr>
          <a:lstStyle/>
          <a:p>
            <a:r>
              <a:rPr lang="en-AU" dirty="0" smtClean="0">
                <a:latin typeface="Arial" pitchFamily="34" charset="0"/>
                <a:cs typeface="Arial" pitchFamily="34" charset="0"/>
              </a:rPr>
              <a:t>Alternative A</a:t>
            </a:r>
          </a:p>
          <a:p>
            <a:endParaRPr lang="en-AU" dirty="0">
              <a:latin typeface="Arial" pitchFamily="34" charset="0"/>
              <a:cs typeface="Arial" pitchFamily="34" charset="0"/>
            </a:endParaRPr>
          </a:p>
          <a:p>
            <a:r>
              <a:rPr lang="en-AU" dirty="0" smtClean="0">
                <a:latin typeface="Arial" pitchFamily="34" charset="0"/>
                <a:cs typeface="Arial" pitchFamily="34" charset="0"/>
              </a:rPr>
              <a:t>Walk-in</a:t>
            </a:r>
          </a:p>
          <a:p>
            <a:r>
              <a:rPr lang="en-AU" dirty="0" smtClean="0">
                <a:latin typeface="Arial" pitchFamily="34" charset="0"/>
                <a:cs typeface="Arial" pitchFamily="34" charset="0"/>
              </a:rPr>
              <a:t>5kms</a:t>
            </a:r>
          </a:p>
          <a:p>
            <a:r>
              <a:rPr lang="en-AU" dirty="0" smtClean="0">
                <a:latin typeface="Arial" pitchFamily="34" charset="0"/>
                <a:cs typeface="Arial" pitchFamily="34" charset="0"/>
              </a:rPr>
              <a:t>Fixed</a:t>
            </a:r>
          </a:p>
          <a:p>
            <a:r>
              <a:rPr lang="en-AU" dirty="0" smtClean="0">
                <a:latin typeface="Arial" pitchFamily="34" charset="0"/>
                <a:cs typeface="Arial" pitchFamily="34" charset="0"/>
              </a:rPr>
              <a:t>½hr</a:t>
            </a:r>
          </a:p>
          <a:p>
            <a:r>
              <a:rPr lang="en-AU" dirty="0" smtClean="0">
                <a:latin typeface="Arial" pitchFamily="34" charset="0"/>
                <a:cs typeface="Arial" pitchFamily="34" charset="0"/>
              </a:rPr>
              <a:t>Available</a:t>
            </a:r>
          </a:p>
          <a:p>
            <a:r>
              <a:rPr lang="en-AU" dirty="0" smtClean="0">
                <a:latin typeface="Arial" pitchFamily="34" charset="0"/>
                <a:cs typeface="Arial" pitchFamily="34" charset="0"/>
              </a:rPr>
              <a:t>Finger prick</a:t>
            </a:r>
          </a:p>
          <a:p>
            <a:r>
              <a:rPr lang="en-AU" dirty="0" smtClean="0">
                <a:latin typeface="Arial" pitchFamily="34" charset="0"/>
                <a:cs typeface="Arial" pitchFamily="34" charset="0"/>
              </a:rPr>
              <a:t>Junior nurse</a:t>
            </a:r>
          </a:p>
          <a:p>
            <a:r>
              <a:rPr lang="en-AU" dirty="0" smtClean="0">
                <a:latin typeface="Arial" pitchFamily="34" charset="0"/>
                <a:cs typeface="Arial" pitchFamily="34" charset="0"/>
              </a:rPr>
              <a:t>435mls</a:t>
            </a:r>
          </a:p>
          <a:p>
            <a:r>
              <a:rPr lang="en-AU" dirty="0" smtClean="0">
                <a:latin typeface="Arial" pitchFamily="34" charset="0"/>
                <a:cs typeface="Arial" pitchFamily="34" charset="0"/>
              </a:rPr>
              <a:t>No refreshments</a:t>
            </a:r>
          </a:p>
          <a:p>
            <a:r>
              <a:rPr lang="en-AU" dirty="0" smtClean="0">
                <a:latin typeface="Arial" pitchFamily="34" charset="0"/>
                <a:cs typeface="Arial" pitchFamily="34" charset="0"/>
              </a:rPr>
              <a:t>2hrs</a:t>
            </a:r>
          </a:p>
          <a:p>
            <a:r>
              <a:rPr lang="en-AU" dirty="0" smtClean="0">
                <a:latin typeface="Arial" pitchFamily="34" charset="0"/>
                <a:cs typeface="Arial" pitchFamily="34" charset="0"/>
              </a:rPr>
              <a:t>After 9mths</a:t>
            </a:r>
          </a:p>
          <a:p>
            <a:r>
              <a:rPr lang="en-AU" dirty="0" smtClean="0">
                <a:latin typeface="Arial" pitchFamily="34" charset="0"/>
                <a:cs typeface="Arial" pitchFamily="34" charset="0"/>
              </a:rPr>
              <a:t>Telephone</a:t>
            </a:r>
          </a:p>
        </p:txBody>
      </p:sp>
      <p:sp>
        <p:nvSpPr>
          <p:cNvPr id="19" name="Rectangle 18"/>
          <p:cNvSpPr/>
          <p:nvPr/>
        </p:nvSpPr>
        <p:spPr>
          <a:xfrm>
            <a:off x="6472463" y="1344332"/>
            <a:ext cx="2313454" cy="3970318"/>
          </a:xfrm>
          <a:prstGeom prst="rect">
            <a:avLst/>
          </a:prstGeom>
        </p:spPr>
        <p:txBody>
          <a:bodyPr wrap="none">
            <a:spAutoFit/>
          </a:bodyPr>
          <a:lstStyle/>
          <a:p>
            <a:r>
              <a:rPr lang="en-AU" dirty="0" smtClean="0">
                <a:latin typeface="Arial" pitchFamily="34" charset="0"/>
                <a:cs typeface="Arial" pitchFamily="34" charset="0"/>
              </a:rPr>
              <a:t>Alternative B</a:t>
            </a:r>
          </a:p>
          <a:p>
            <a:endParaRPr lang="en-AU" dirty="0">
              <a:latin typeface="Arial" pitchFamily="34" charset="0"/>
              <a:cs typeface="Arial" pitchFamily="34" charset="0"/>
            </a:endParaRPr>
          </a:p>
          <a:p>
            <a:r>
              <a:rPr lang="en-AU" dirty="0" smtClean="0">
                <a:latin typeface="Arial" pitchFamily="34" charset="0"/>
                <a:cs typeface="Arial" pitchFamily="34" charset="0"/>
              </a:rPr>
              <a:t>Pre-booked</a:t>
            </a:r>
          </a:p>
          <a:p>
            <a:r>
              <a:rPr lang="en-AU" dirty="0" smtClean="0">
                <a:latin typeface="Arial" pitchFamily="34" charset="0"/>
                <a:cs typeface="Arial" pitchFamily="34" charset="0"/>
              </a:rPr>
              <a:t>3.5kms</a:t>
            </a:r>
          </a:p>
          <a:p>
            <a:r>
              <a:rPr lang="en-AU" dirty="0" smtClean="0">
                <a:latin typeface="Arial" pitchFamily="34" charset="0"/>
                <a:cs typeface="Arial" pitchFamily="34" charset="0"/>
              </a:rPr>
              <a:t>Mobile</a:t>
            </a:r>
          </a:p>
          <a:p>
            <a:r>
              <a:rPr lang="en-AU" dirty="0" smtClean="0">
                <a:latin typeface="Arial" pitchFamily="34" charset="0"/>
                <a:cs typeface="Arial" pitchFamily="34" charset="0"/>
              </a:rPr>
              <a:t>¾hr</a:t>
            </a:r>
          </a:p>
          <a:p>
            <a:r>
              <a:rPr lang="en-AU" dirty="0" smtClean="0">
                <a:latin typeface="Arial" pitchFamily="34" charset="0"/>
                <a:cs typeface="Arial" pitchFamily="34" charset="0"/>
              </a:rPr>
              <a:t>Not available</a:t>
            </a:r>
          </a:p>
          <a:p>
            <a:r>
              <a:rPr lang="en-AU" dirty="0" smtClean="0">
                <a:latin typeface="Arial" pitchFamily="34" charset="0"/>
                <a:cs typeface="Arial" pitchFamily="34" charset="0"/>
              </a:rPr>
              <a:t>Sensor device</a:t>
            </a:r>
          </a:p>
          <a:p>
            <a:r>
              <a:rPr lang="en-AU" dirty="0" smtClean="0">
                <a:latin typeface="Arial" pitchFamily="34" charset="0"/>
                <a:cs typeface="Arial" pitchFamily="34" charset="0"/>
              </a:rPr>
              <a:t>Experienced nurse</a:t>
            </a:r>
          </a:p>
          <a:p>
            <a:r>
              <a:rPr lang="en-AU" dirty="0" smtClean="0">
                <a:latin typeface="Arial" pitchFamily="34" charset="0"/>
                <a:cs typeface="Arial" pitchFamily="34" charset="0"/>
              </a:rPr>
              <a:t>470mls</a:t>
            </a:r>
          </a:p>
          <a:p>
            <a:r>
              <a:rPr lang="en-AU" dirty="0" smtClean="0">
                <a:latin typeface="Arial" pitchFamily="34" charset="0"/>
                <a:cs typeface="Arial" pitchFamily="34" charset="0"/>
              </a:rPr>
              <a:t>Free meal ($5 value)</a:t>
            </a:r>
          </a:p>
          <a:p>
            <a:r>
              <a:rPr lang="en-AU" dirty="0" smtClean="0">
                <a:latin typeface="Arial" pitchFamily="34" charset="0"/>
                <a:cs typeface="Arial" pitchFamily="34" charset="0"/>
              </a:rPr>
              <a:t>1½hrs</a:t>
            </a:r>
          </a:p>
          <a:p>
            <a:r>
              <a:rPr lang="en-AU" dirty="0" smtClean="0">
                <a:latin typeface="Arial" pitchFamily="34" charset="0"/>
                <a:cs typeface="Arial" pitchFamily="34" charset="0"/>
              </a:rPr>
              <a:t>After 6mths</a:t>
            </a:r>
          </a:p>
          <a:p>
            <a:r>
              <a:rPr lang="en-AU" dirty="0" smtClean="0">
                <a:latin typeface="Arial" pitchFamily="34" charset="0"/>
                <a:cs typeface="Arial" pitchFamily="34" charset="0"/>
              </a:rPr>
              <a:t>Email</a:t>
            </a:r>
          </a:p>
        </p:txBody>
      </p:sp>
      <p:sp>
        <p:nvSpPr>
          <p:cNvPr id="29" name="Rectangle 28"/>
          <p:cNvSpPr/>
          <p:nvPr/>
        </p:nvSpPr>
        <p:spPr>
          <a:xfrm>
            <a:off x="634393" y="5408806"/>
            <a:ext cx="6135013" cy="646331"/>
          </a:xfrm>
          <a:prstGeom prst="rect">
            <a:avLst/>
          </a:prstGeom>
        </p:spPr>
        <p:txBody>
          <a:bodyPr wrap="none">
            <a:spAutoFit/>
          </a:bodyPr>
          <a:lstStyle/>
          <a:p>
            <a:r>
              <a:rPr lang="en-AU" dirty="0" smtClean="0">
                <a:latin typeface="Arial" pitchFamily="34" charset="0"/>
                <a:cs typeface="Arial" pitchFamily="34" charset="0"/>
              </a:rPr>
              <a:t>If these were the alternatives, I would choose (select one):</a:t>
            </a:r>
          </a:p>
          <a:p>
            <a:r>
              <a:rPr lang="en-AU" dirty="0" smtClean="0">
                <a:latin typeface="Arial" pitchFamily="34" charset="0"/>
                <a:cs typeface="Arial" pitchFamily="34" charset="0"/>
              </a:rPr>
              <a:t>□ Alternative A</a:t>
            </a:r>
            <a:r>
              <a:rPr lang="en-AU" dirty="0">
                <a:latin typeface="Arial" pitchFamily="34" charset="0"/>
                <a:cs typeface="Arial" pitchFamily="34" charset="0"/>
              </a:rPr>
              <a:t>; □ Alternative B; □ </a:t>
            </a:r>
            <a:r>
              <a:rPr lang="en-AU" dirty="0" smtClean="0">
                <a:latin typeface="Arial" pitchFamily="34" charset="0"/>
                <a:cs typeface="Arial" pitchFamily="34" charset="0"/>
              </a:rPr>
              <a:t>Not to Donate</a:t>
            </a:r>
          </a:p>
        </p:txBody>
      </p:sp>
      <p:cxnSp>
        <p:nvCxnSpPr>
          <p:cNvPr id="30" name="Straight Connector 29"/>
          <p:cNvCxnSpPr/>
          <p:nvPr/>
        </p:nvCxnSpPr>
        <p:spPr>
          <a:xfrm>
            <a:off x="477078" y="1865235"/>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78409" y="1214584"/>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79740" y="1184111"/>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00221" y="5376707"/>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01552" y="5346234"/>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789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sz="quarter" idx="11"/>
          </p:nvPr>
        </p:nvSpPr>
        <p:spPr>
          <a:xfrm>
            <a:off x="495560" y="234968"/>
            <a:ext cx="6210030" cy="894282"/>
          </a:xfrm>
        </p:spPr>
        <p:txBody>
          <a:bodyPr/>
          <a:lstStyle/>
          <a:p>
            <a:r>
              <a:rPr lang="en-AU" dirty="0" smtClean="0"/>
              <a:t>Data Structure</a:t>
            </a:r>
            <a:endParaRPr lang="en-AU" sz="2400" dirty="0">
              <a:latin typeface="Arial" pitchFamily="34" charset="0"/>
              <a:cs typeface="Arial" pitchFamily="34" charset="0"/>
            </a:endParaRPr>
          </a:p>
        </p:txBody>
      </p:sp>
      <p:sp>
        <p:nvSpPr>
          <p:cNvPr id="28" name="Slide Number Placeholder 3"/>
          <p:cNvSpPr>
            <a:spLocks noGrp="1"/>
          </p:cNvSpPr>
          <p:nvPr>
            <p:ph type="sldNum" sz="quarter" idx="4"/>
          </p:nvPr>
        </p:nvSpPr>
        <p:spPr>
          <a:xfrm>
            <a:off x="6863496" y="6098384"/>
            <a:ext cx="2133600" cy="365125"/>
          </a:xfrm>
        </p:spPr>
        <p:txBody>
          <a:bodyPr/>
          <a:lstStyle/>
          <a:p>
            <a:fld id="{1915DCDC-0AC1-B24F-A2B1-2DFA15BB6016}" type="slidenum">
              <a:rPr lang="en-US" smtClean="0"/>
              <a:t>19</a:t>
            </a:fld>
            <a:endParaRPr lang="en-US" dirty="0"/>
          </a:p>
        </p:txBody>
      </p:sp>
      <p:sp>
        <p:nvSpPr>
          <p:cNvPr id="13" name="Rectangle 12"/>
          <p:cNvSpPr/>
          <p:nvPr/>
        </p:nvSpPr>
        <p:spPr>
          <a:xfrm>
            <a:off x="587486" y="1602704"/>
            <a:ext cx="1289135" cy="4031873"/>
          </a:xfrm>
          <a:prstGeom prst="rect">
            <a:avLst/>
          </a:prstGeom>
        </p:spPr>
        <p:txBody>
          <a:bodyPr wrap="none">
            <a:spAutoFit/>
          </a:bodyPr>
          <a:lstStyle/>
          <a:p>
            <a:endParaRPr lang="en-AU" sz="1600" dirty="0" smtClean="0">
              <a:latin typeface="Arial" pitchFamily="34" charset="0"/>
              <a:cs typeface="Arial" pitchFamily="34" charset="0"/>
            </a:endParaRPr>
          </a:p>
          <a:p>
            <a:r>
              <a:rPr lang="en-AU" sz="1600" dirty="0" smtClean="0">
                <a:latin typeface="Arial" pitchFamily="34" charset="0"/>
                <a:cs typeface="Arial" pitchFamily="34" charset="0"/>
              </a:rPr>
              <a:t>Respondent</a:t>
            </a:r>
          </a:p>
          <a:p>
            <a:r>
              <a:rPr lang="en-AU" sz="1600" dirty="0" smtClean="0">
                <a:latin typeface="Arial" pitchFamily="34" charset="0"/>
                <a:cs typeface="Arial" pitchFamily="34" charset="0"/>
              </a:rPr>
              <a:t>1</a:t>
            </a:r>
          </a:p>
          <a:p>
            <a:r>
              <a:rPr lang="en-AU" sz="1600" dirty="0" smtClean="0">
                <a:latin typeface="Arial" pitchFamily="34" charset="0"/>
                <a:cs typeface="Arial" pitchFamily="34" charset="0"/>
              </a:rPr>
              <a:t>2</a:t>
            </a:r>
          </a:p>
          <a:p>
            <a:r>
              <a:rPr lang="en-AU" sz="1600" dirty="0" smtClean="0">
                <a:latin typeface="Arial" pitchFamily="34" charset="0"/>
                <a:cs typeface="Arial" pitchFamily="34" charset="0"/>
              </a:rPr>
              <a:t>3</a:t>
            </a:r>
          </a:p>
          <a:p>
            <a:r>
              <a:rPr lang="en-AU" sz="1600" dirty="0" smtClean="0">
                <a:latin typeface="Arial" pitchFamily="34" charset="0"/>
                <a:cs typeface="Arial" pitchFamily="34" charset="0"/>
              </a:rPr>
              <a:t>.</a:t>
            </a:r>
          </a:p>
          <a:p>
            <a:r>
              <a:rPr lang="en-AU" sz="1600" dirty="0" smtClean="0">
                <a:latin typeface="Arial" pitchFamily="34" charset="0"/>
                <a:cs typeface="Arial" pitchFamily="34" charset="0"/>
              </a:rPr>
              <a:t>.</a:t>
            </a:r>
          </a:p>
          <a:p>
            <a:r>
              <a:rPr lang="en-AU" sz="1600" dirty="0" smtClean="0">
                <a:latin typeface="Arial" pitchFamily="34" charset="0"/>
                <a:cs typeface="Arial" pitchFamily="34" charset="0"/>
              </a:rPr>
              <a:t>.</a:t>
            </a:r>
          </a:p>
          <a:p>
            <a:endParaRPr lang="en-AU" sz="1600" dirty="0" smtClean="0">
              <a:latin typeface="Arial" pitchFamily="34" charset="0"/>
              <a:cs typeface="Arial" pitchFamily="34" charset="0"/>
            </a:endParaRPr>
          </a:p>
          <a:p>
            <a:r>
              <a:rPr lang="en-AU" sz="1600" dirty="0" smtClean="0">
                <a:latin typeface="Arial" pitchFamily="34" charset="0"/>
                <a:cs typeface="Arial" pitchFamily="34" charset="0"/>
              </a:rPr>
              <a:t>Respondent</a:t>
            </a:r>
          </a:p>
          <a:p>
            <a:r>
              <a:rPr lang="en-AU" sz="1600" dirty="0" smtClean="0">
                <a:latin typeface="Arial" pitchFamily="34" charset="0"/>
                <a:cs typeface="Arial" pitchFamily="34" charset="0"/>
              </a:rPr>
              <a:t>1</a:t>
            </a:r>
          </a:p>
          <a:p>
            <a:r>
              <a:rPr lang="en-AU" sz="1600" dirty="0" smtClean="0">
                <a:latin typeface="Arial" pitchFamily="34" charset="0"/>
                <a:cs typeface="Arial" pitchFamily="34" charset="0"/>
              </a:rPr>
              <a:t>2</a:t>
            </a:r>
          </a:p>
          <a:p>
            <a:r>
              <a:rPr lang="en-AU" sz="1600" dirty="0" smtClean="0">
                <a:latin typeface="Arial" pitchFamily="34" charset="0"/>
                <a:cs typeface="Arial" pitchFamily="34" charset="0"/>
              </a:rPr>
              <a:t>3</a:t>
            </a:r>
          </a:p>
          <a:p>
            <a:r>
              <a:rPr lang="en-AU" sz="1600" dirty="0" smtClean="0">
                <a:latin typeface="Arial" pitchFamily="34" charset="0"/>
                <a:cs typeface="Arial" pitchFamily="34" charset="0"/>
              </a:rPr>
              <a:t>.</a:t>
            </a:r>
          </a:p>
          <a:p>
            <a:r>
              <a:rPr lang="en-AU" sz="1600" dirty="0" smtClean="0">
                <a:latin typeface="Arial" pitchFamily="34" charset="0"/>
                <a:cs typeface="Arial" pitchFamily="34" charset="0"/>
              </a:rPr>
              <a:t>.</a:t>
            </a:r>
          </a:p>
          <a:p>
            <a:r>
              <a:rPr lang="en-AU" sz="1600" dirty="0">
                <a:latin typeface="Arial" pitchFamily="34" charset="0"/>
                <a:cs typeface="Arial" pitchFamily="34" charset="0"/>
              </a:rPr>
              <a:t>.</a:t>
            </a:r>
          </a:p>
        </p:txBody>
      </p:sp>
      <p:sp>
        <p:nvSpPr>
          <p:cNvPr id="14" name="Rectangle 13"/>
          <p:cNvSpPr/>
          <p:nvPr/>
        </p:nvSpPr>
        <p:spPr>
          <a:xfrm>
            <a:off x="2149943" y="1609822"/>
            <a:ext cx="2456122" cy="830997"/>
          </a:xfrm>
          <a:prstGeom prst="rect">
            <a:avLst/>
          </a:prstGeom>
        </p:spPr>
        <p:txBody>
          <a:bodyPr wrap="none">
            <a:spAutoFit/>
          </a:bodyPr>
          <a:lstStyle/>
          <a:p>
            <a:r>
              <a:rPr lang="en-AU" sz="1600" dirty="0" smtClean="0">
                <a:latin typeface="Arial" pitchFamily="34" charset="0"/>
                <a:cs typeface="Arial" pitchFamily="34" charset="0"/>
              </a:rPr>
              <a:t>X-matrix (x</a:t>
            </a:r>
            <a:r>
              <a:rPr lang="en-AU" sz="1600" baseline="-25000" dirty="0" smtClean="0">
                <a:latin typeface="Arial" pitchFamily="34" charset="0"/>
                <a:cs typeface="Arial" pitchFamily="34" charset="0"/>
              </a:rPr>
              <a:t>1,1</a:t>
            </a:r>
            <a:r>
              <a:rPr lang="en-AU" sz="1600" dirty="0" smtClean="0">
                <a:latin typeface="Arial" pitchFamily="34" charset="0"/>
                <a:cs typeface="Arial" pitchFamily="34" charset="0"/>
              </a:rPr>
              <a:t>, x</a:t>
            </a:r>
            <a:r>
              <a:rPr lang="en-AU" sz="1600" baseline="-25000" dirty="0" smtClean="0">
                <a:latin typeface="Arial" pitchFamily="34" charset="0"/>
                <a:cs typeface="Arial" pitchFamily="34" charset="0"/>
              </a:rPr>
              <a:t>2,1</a:t>
            </a:r>
            <a:r>
              <a:rPr lang="en-AU" sz="1600" dirty="0" smtClean="0">
                <a:latin typeface="Arial" pitchFamily="34" charset="0"/>
                <a:cs typeface="Arial" pitchFamily="34" charset="0"/>
              </a:rPr>
              <a:t>, x</a:t>
            </a:r>
            <a:r>
              <a:rPr lang="en-AU" sz="1600" baseline="-25000" dirty="0" smtClean="0">
                <a:latin typeface="Arial" pitchFamily="34" charset="0"/>
                <a:cs typeface="Arial" pitchFamily="34" charset="0"/>
              </a:rPr>
              <a:t>3,1</a:t>
            </a:r>
            <a:r>
              <a:rPr lang="en-AU" sz="1600" dirty="0" smtClean="0">
                <a:latin typeface="Arial" pitchFamily="34" charset="0"/>
                <a:cs typeface="Arial" pitchFamily="34" charset="0"/>
              </a:rPr>
              <a:t>…)</a:t>
            </a:r>
          </a:p>
          <a:p>
            <a:r>
              <a:rPr lang="en-AU" sz="1600" dirty="0" smtClean="0">
                <a:latin typeface="Arial" pitchFamily="34" charset="0"/>
                <a:cs typeface="Arial" pitchFamily="34" charset="0"/>
              </a:rPr>
              <a:t>Responses to</a:t>
            </a:r>
          </a:p>
          <a:p>
            <a:r>
              <a:rPr lang="en-AU" sz="1600" dirty="0" err="1" smtClean="0">
                <a:latin typeface="Arial" pitchFamily="34" charset="0"/>
                <a:cs typeface="Arial" pitchFamily="34" charset="0"/>
              </a:rPr>
              <a:t>Pretest</a:t>
            </a:r>
            <a:r>
              <a:rPr lang="en-AU" sz="1600" dirty="0" smtClean="0">
                <a:latin typeface="Arial" pitchFamily="34" charset="0"/>
                <a:cs typeface="Arial" pitchFamily="34" charset="0"/>
              </a:rPr>
              <a:t> DCE</a:t>
            </a:r>
          </a:p>
        </p:txBody>
      </p:sp>
      <p:sp>
        <p:nvSpPr>
          <p:cNvPr id="16" name="Rectangle 15"/>
          <p:cNvSpPr/>
          <p:nvPr/>
        </p:nvSpPr>
        <p:spPr>
          <a:xfrm>
            <a:off x="4772083" y="1608394"/>
            <a:ext cx="3198311" cy="2800767"/>
          </a:xfrm>
          <a:prstGeom prst="rect">
            <a:avLst/>
          </a:prstGeom>
        </p:spPr>
        <p:txBody>
          <a:bodyPr wrap="none">
            <a:spAutoFit/>
          </a:bodyPr>
          <a:lstStyle/>
          <a:p>
            <a:r>
              <a:rPr lang="en-AU" sz="1600" dirty="0" smtClean="0">
                <a:latin typeface="Arial" pitchFamily="34" charset="0"/>
                <a:cs typeface="Arial" pitchFamily="34" charset="0"/>
              </a:rPr>
              <a:t>X-matrix (cont’d) (x</a:t>
            </a:r>
            <a:r>
              <a:rPr lang="en-AU" sz="1600" baseline="-25000" dirty="0" smtClean="0">
                <a:latin typeface="Arial" pitchFamily="34" charset="0"/>
                <a:cs typeface="Arial" pitchFamily="34" charset="0"/>
              </a:rPr>
              <a:t>1,2</a:t>
            </a:r>
            <a:r>
              <a:rPr lang="en-AU" sz="1600" dirty="0" smtClean="0">
                <a:latin typeface="Arial" pitchFamily="34" charset="0"/>
                <a:cs typeface="Arial" pitchFamily="34" charset="0"/>
              </a:rPr>
              <a:t>, x</a:t>
            </a:r>
            <a:r>
              <a:rPr lang="en-AU" sz="1600" baseline="-25000" dirty="0" smtClean="0">
                <a:latin typeface="Arial" pitchFamily="34" charset="0"/>
                <a:cs typeface="Arial" pitchFamily="34" charset="0"/>
              </a:rPr>
              <a:t>2,2</a:t>
            </a:r>
            <a:r>
              <a:rPr lang="en-AU" sz="1600" dirty="0" smtClean="0">
                <a:latin typeface="Arial" pitchFamily="34" charset="0"/>
                <a:cs typeface="Arial" pitchFamily="34" charset="0"/>
              </a:rPr>
              <a:t>, x</a:t>
            </a:r>
            <a:r>
              <a:rPr lang="en-AU" sz="1600" baseline="-25000" dirty="0" smtClean="0">
                <a:latin typeface="Arial" pitchFamily="34" charset="0"/>
                <a:cs typeface="Arial" pitchFamily="34" charset="0"/>
              </a:rPr>
              <a:t>3,2</a:t>
            </a:r>
            <a:r>
              <a:rPr lang="en-AU" sz="1600" dirty="0" smtClean="0">
                <a:latin typeface="Arial" pitchFamily="34" charset="0"/>
                <a:cs typeface="Arial" pitchFamily="34" charset="0"/>
              </a:rPr>
              <a:t>…)</a:t>
            </a:r>
          </a:p>
          <a:p>
            <a:endParaRPr lang="en-AU" sz="1600" dirty="0">
              <a:latin typeface="Arial" pitchFamily="34" charset="0"/>
              <a:cs typeface="Arial" pitchFamily="34" charset="0"/>
            </a:endParaRPr>
          </a:p>
          <a:p>
            <a:endParaRPr lang="en-AU" sz="1600" dirty="0" smtClean="0">
              <a:latin typeface="Arial" pitchFamily="34" charset="0"/>
              <a:cs typeface="Arial" pitchFamily="34" charset="0"/>
            </a:endParaRPr>
          </a:p>
          <a:p>
            <a:endParaRPr lang="en-AU" sz="1600" dirty="0">
              <a:latin typeface="Arial" pitchFamily="34" charset="0"/>
              <a:cs typeface="Arial" pitchFamily="34" charset="0"/>
            </a:endParaRPr>
          </a:p>
          <a:p>
            <a:endParaRPr lang="en-AU" sz="1600" dirty="0" smtClean="0">
              <a:latin typeface="Arial" pitchFamily="34" charset="0"/>
              <a:cs typeface="Arial" pitchFamily="34" charset="0"/>
            </a:endParaRPr>
          </a:p>
          <a:p>
            <a:endParaRPr lang="en-AU" sz="1600" dirty="0">
              <a:latin typeface="Arial" pitchFamily="34" charset="0"/>
              <a:cs typeface="Arial" pitchFamily="34" charset="0"/>
            </a:endParaRPr>
          </a:p>
          <a:p>
            <a:endParaRPr lang="en-AU" sz="1600" dirty="0" smtClean="0">
              <a:latin typeface="Arial" pitchFamily="34" charset="0"/>
              <a:cs typeface="Arial" pitchFamily="34" charset="0"/>
            </a:endParaRPr>
          </a:p>
          <a:p>
            <a:endParaRPr lang="en-AU" sz="1600" dirty="0">
              <a:latin typeface="Arial" pitchFamily="34" charset="0"/>
              <a:cs typeface="Arial" pitchFamily="34" charset="0"/>
            </a:endParaRPr>
          </a:p>
          <a:p>
            <a:endParaRPr lang="en-AU" sz="1600" dirty="0" smtClean="0">
              <a:latin typeface="Arial" pitchFamily="34" charset="0"/>
              <a:cs typeface="Arial" pitchFamily="34" charset="0"/>
            </a:endParaRPr>
          </a:p>
          <a:p>
            <a:r>
              <a:rPr lang="en-AU" sz="1600" dirty="0" smtClean="0">
                <a:latin typeface="Arial" pitchFamily="34" charset="0"/>
                <a:cs typeface="Arial" pitchFamily="34" charset="0"/>
              </a:rPr>
              <a:t>Responses to</a:t>
            </a:r>
          </a:p>
          <a:p>
            <a:r>
              <a:rPr lang="en-AU" sz="1600" dirty="0" err="1" smtClean="0">
                <a:latin typeface="Arial" pitchFamily="34" charset="0"/>
                <a:cs typeface="Arial" pitchFamily="34" charset="0"/>
              </a:rPr>
              <a:t>Posttest</a:t>
            </a:r>
            <a:r>
              <a:rPr lang="en-AU" sz="1600" dirty="0" smtClean="0">
                <a:latin typeface="Arial" pitchFamily="34" charset="0"/>
                <a:cs typeface="Arial" pitchFamily="34" charset="0"/>
              </a:rPr>
              <a:t> DCE</a:t>
            </a:r>
          </a:p>
        </p:txBody>
      </p:sp>
      <p:sp>
        <p:nvSpPr>
          <p:cNvPr id="20" name="Rectangle 19"/>
          <p:cNvSpPr/>
          <p:nvPr/>
        </p:nvSpPr>
        <p:spPr>
          <a:xfrm>
            <a:off x="2187723" y="1921128"/>
            <a:ext cx="2283142" cy="191425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pitchFamily="34" charset="0"/>
              <a:cs typeface="Arial" pitchFamily="34" charset="0"/>
            </a:endParaRPr>
          </a:p>
        </p:txBody>
      </p:sp>
      <p:sp>
        <p:nvSpPr>
          <p:cNvPr id="21" name="Rectangle 20"/>
          <p:cNvSpPr/>
          <p:nvPr/>
        </p:nvSpPr>
        <p:spPr>
          <a:xfrm>
            <a:off x="4809867" y="3851890"/>
            <a:ext cx="2283142" cy="197407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pitchFamily="34" charset="0"/>
              <a:cs typeface="Arial" pitchFamily="34" charset="0"/>
            </a:endParaRPr>
          </a:p>
        </p:txBody>
      </p:sp>
      <p:sp>
        <p:nvSpPr>
          <p:cNvPr id="9" name="Rectangle 8"/>
          <p:cNvSpPr/>
          <p:nvPr/>
        </p:nvSpPr>
        <p:spPr>
          <a:xfrm>
            <a:off x="7093009" y="3850542"/>
            <a:ext cx="601849" cy="197407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pitchFamily="34" charset="0"/>
              <a:cs typeface="Arial" pitchFamily="34" charset="0"/>
            </a:endParaRPr>
          </a:p>
        </p:txBody>
      </p:sp>
    </p:spTree>
    <p:extLst>
      <p:ext uri="{BB962C8B-B14F-4D97-AF65-F5344CB8AC3E}">
        <p14:creationId xmlns:p14="http://schemas.microsoft.com/office/powerpoint/2010/main" val="3103020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pPr>
              <a:lnSpc>
                <a:spcPct val="80000"/>
              </a:lnSpc>
              <a:buFont typeface="Arial" pitchFamily="34" charset="0"/>
              <a:buChar char="•"/>
            </a:pPr>
            <a:r>
              <a:rPr lang="en-AU" sz="1800" dirty="0" smtClean="0">
                <a:latin typeface="Arial" pitchFamily="34" charset="0"/>
                <a:cs typeface="Arial" pitchFamily="34" charset="0"/>
              </a:rPr>
              <a:t>This study was funded by the Australian Red Cross Blood Service. We acknowledge the Australian Red Cross Blood Service and Australian governments that fully fund the Blood Service for the provision of blood products and services to the Australian community.</a:t>
            </a:r>
          </a:p>
          <a:p>
            <a:pPr>
              <a:lnSpc>
                <a:spcPct val="80000"/>
              </a:lnSpc>
              <a:buFont typeface="Arial" pitchFamily="34" charset="0"/>
              <a:buChar char="•"/>
            </a:pPr>
            <a:endParaRPr lang="en-AU" dirty="0"/>
          </a:p>
          <a:p>
            <a:pPr>
              <a:lnSpc>
                <a:spcPct val="80000"/>
              </a:lnSpc>
              <a:buFont typeface="Arial" pitchFamily="34" charset="0"/>
              <a:buChar char="•"/>
            </a:pPr>
            <a:r>
              <a:rPr lang="en-AU" sz="1800" dirty="0" smtClean="0">
                <a:latin typeface="Arial" pitchFamily="34" charset="0"/>
                <a:cs typeface="Arial" pitchFamily="34" charset="0"/>
              </a:rPr>
              <a:t>We thank researchers from the Institute for Choice at the University of South Australia for their assistance with the </a:t>
            </a:r>
            <a:r>
              <a:rPr lang="en-AU" dirty="0" smtClean="0"/>
              <a:t>design and administration of the discrete choice experiment, including survey programming and fieldwork management</a:t>
            </a:r>
            <a:r>
              <a:rPr lang="en-AU" sz="1800" dirty="0" smtClean="0">
                <a:latin typeface="Arial" pitchFamily="34" charset="0"/>
                <a:cs typeface="Arial" pitchFamily="34" charset="0"/>
              </a:rPr>
              <a:t>.</a:t>
            </a:r>
          </a:p>
          <a:p>
            <a:pPr marL="0" indent="0">
              <a:lnSpc>
                <a:spcPct val="80000"/>
              </a:lnSpc>
              <a:buNone/>
            </a:pPr>
            <a:endParaRPr lang="en-AU" dirty="0"/>
          </a:p>
        </p:txBody>
      </p:sp>
      <p:sp>
        <p:nvSpPr>
          <p:cNvPr id="3" name="Content Placeholder 2"/>
          <p:cNvSpPr>
            <a:spLocks noGrp="1"/>
          </p:cNvSpPr>
          <p:nvPr>
            <p:ph sz="quarter" idx="11"/>
          </p:nvPr>
        </p:nvSpPr>
        <p:spPr>
          <a:xfrm>
            <a:off x="522455" y="234968"/>
            <a:ext cx="5686596" cy="894282"/>
          </a:xfrm>
        </p:spPr>
        <p:txBody>
          <a:bodyPr/>
          <a:lstStyle/>
          <a:p>
            <a:r>
              <a:rPr lang="en-AU" sz="2400" dirty="0" smtClean="0">
                <a:latin typeface="Arial" pitchFamily="34" charset="0"/>
                <a:cs typeface="Arial" pitchFamily="34" charset="0"/>
              </a:rPr>
              <a:t>Acknowledgements</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3509"/>
            <a:ext cx="2133600" cy="365125"/>
          </a:xfrm>
        </p:spPr>
        <p:txBody>
          <a:bodyPr/>
          <a:lstStyle/>
          <a:p>
            <a:fld id="{1915DCDC-0AC1-B24F-A2B1-2DFA15BB6016}" type="slidenum">
              <a:rPr lang="en-US" smtClean="0"/>
              <a:t>2</a:t>
            </a:fld>
            <a:endParaRPr lang="en-US" dirty="0"/>
          </a:p>
        </p:txBody>
      </p:sp>
    </p:spTree>
    <p:extLst>
      <p:ext uri="{BB962C8B-B14F-4D97-AF65-F5344CB8AC3E}">
        <p14:creationId xmlns:p14="http://schemas.microsoft.com/office/powerpoint/2010/main" val="74180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pPr marL="0" indent="0">
              <a:buNone/>
            </a:pPr>
            <a:r>
              <a:rPr lang="en-AU" dirty="0" smtClean="0"/>
              <a:t>(1)	</a:t>
            </a:r>
            <a:r>
              <a:rPr lang="en-AU" i="1" dirty="0" err="1" smtClean="0"/>
              <a:t>u</a:t>
            </a:r>
            <a:r>
              <a:rPr lang="en-AU" i="1" baseline="-25000" dirty="0" err="1" smtClean="0"/>
              <a:t>i</a:t>
            </a:r>
            <a:r>
              <a:rPr lang="en-AU" dirty="0" smtClean="0"/>
              <a:t> = </a:t>
            </a:r>
            <a:r>
              <a:rPr lang="en-AU" i="1" dirty="0" smtClean="0"/>
              <a:t>v</a:t>
            </a:r>
            <a:r>
              <a:rPr lang="en-AU" i="1" baseline="-25000" dirty="0" smtClean="0"/>
              <a:t>i</a:t>
            </a:r>
            <a:r>
              <a:rPr lang="en-AU" dirty="0" smtClean="0"/>
              <a:t> + </a:t>
            </a:r>
            <a:r>
              <a:rPr lang="en-AU" i="1" dirty="0" err="1" smtClean="0"/>
              <a:t>e</a:t>
            </a:r>
            <a:r>
              <a:rPr lang="en-AU" i="1" baseline="-25000" dirty="0" err="1" smtClean="0"/>
              <a:t>i</a:t>
            </a:r>
            <a:endParaRPr lang="en-AU" i="1" baseline="-25000" dirty="0" smtClean="0"/>
          </a:p>
          <a:p>
            <a:pPr marL="400050" indent="-400050">
              <a:buAutoNum type="romanLcParenBoth"/>
            </a:pPr>
            <a:endParaRPr lang="en-AU" dirty="0" smtClean="0"/>
          </a:p>
          <a:p>
            <a:pPr marL="400050" indent="-400050">
              <a:buAutoNum type="romanLcParenBoth"/>
            </a:pPr>
            <a:endParaRPr lang="en-AU" dirty="0"/>
          </a:p>
          <a:p>
            <a:pPr marL="0" indent="0">
              <a:buNone/>
            </a:pPr>
            <a:r>
              <a:rPr lang="en-AU" dirty="0" smtClean="0"/>
              <a:t>(2)	</a:t>
            </a:r>
            <a:r>
              <a:rPr lang="en-AU" i="1" dirty="0" smtClean="0"/>
              <a:t>v</a:t>
            </a:r>
            <a:r>
              <a:rPr lang="en-AU" i="1" baseline="-25000" dirty="0" smtClean="0"/>
              <a:t>i</a:t>
            </a:r>
            <a:r>
              <a:rPr lang="en-AU" dirty="0" smtClean="0"/>
              <a:t> = </a:t>
            </a:r>
            <a:r>
              <a:rPr lang="en-AU" i="1" dirty="0" smtClean="0">
                <a:latin typeface="Symbol" panose="05050102010706020507" pitchFamily="18" charset="2"/>
              </a:rPr>
              <a:t>h</a:t>
            </a:r>
            <a:r>
              <a:rPr lang="en-AU" baseline="-25000" dirty="0" smtClean="0"/>
              <a:t>1</a:t>
            </a:r>
            <a:r>
              <a:rPr lang="en-AU" i="1" dirty="0" smtClean="0"/>
              <a:t>x</a:t>
            </a:r>
            <a:r>
              <a:rPr lang="en-AU" i="1" baseline="-25000" dirty="0" smtClean="0"/>
              <a:t>i</a:t>
            </a:r>
            <a:r>
              <a:rPr lang="en-AU" baseline="-25000" dirty="0" smtClean="0"/>
              <a:t>,1</a:t>
            </a:r>
            <a:r>
              <a:rPr lang="en-AU" dirty="0" smtClean="0"/>
              <a:t> + … + </a:t>
            </a:r>
            <a:r>
              <a:rPr lang="en-AU" i="1" dirty="0" err="1" smtClean="0">
                <a:latin typeface="Symbol" panose="05050102010706020507" pitchFamily="18" charset="2"/>
              </a:rPr>
              <a:t>h</a:t>
            </a:r>
            <a:r>
              <a:rPr lang="en-AU" i="1" baseline="-25000" dirty="0" err="1" smtClean="0"/>
              <a:t>n</a:t>
            </a:r>
            <a:r>
              <a:rPr lang="en-AU" i="1" dirty="0" err="1" smtClean="0"/>
              <a:t>x</a:t>
            </a:r>
            <a:r>
              <a:rPr lang="en-AU" i="1" baseline="-25000" dirty="0" err="1" smtClean="0"/>
              <a:t>i,n</a:t>
            </a:r>
            <a:endParaRPr lang="en-AU" i="1" baseline="-25000" dirty="0" smtClean="0"/>
          </a:p>
          <a:p>
            <a:pPr marL="400050" indent="-400050">
              <a:buAutoNum type="romanLcParenBoth"/>
            </a:pPr>
            <a:endParaRPr lang="en-AU" dirty="0" smtClean="0"/>
          </a:p>
          <a:p>
            <a:pPr marL="400050" indent="-400050">
              <a:buAutoNum type="romanLcParenBoth"/>
            </a:pPr>
            <a:endParaRPr lang="en-AU" dirty="0"/>
          </a:p>
          <a:p>
            <a:pPr marL="0" indent="0">
              <a:buNone/>
            </a:pPr>
            <a:r>
              <a:rPr lang="en-AU" dirty="0" smtClean="0"/>
              <a:t>(3)	</a:t>
            </a:r>
            <a:r>
              <a:rPr lang="en-AU" i="1" dirty="0" err="1" smtClean="0">
                <a:latin typeface="Symbol" panose="05050102010706020507" pitchFamily="18" charset="2"/>
              </a:rPr>
              <a:t>h</a:t>
            </a:r>
            <a:r>
              <a:rPr lang="en-AU" i="1" baseline="-25000" dirty="0" err="1" smtClean="0"/>
              <a:t>j</a:t>
            </a:r>
            <a:r>
              <a:rPr lang="en-AU" dirty="0" smtClean="0"/>
              <a:t> = </a:t>
            </a:r>
            <a:r>
              <a:rPr lang="en-AU" i="1" dirty="0" smtClean="0">
                <a:latin typeface="Symbol" panose="05050102010706020507" pitchFamily="18" charset="2"/>
              </a:rPr>
              <a:t>g</a:t>
            </a:r>
            <a:r>
              <a:rPr lang="en-AU" i="1" baseline="-25000" dirty="0" smtClean="0"/>
              <a:t>j</a:t>
            </a:r>
            <a:r>
              <a:rPr lang="en-AU" baseline="-25000" dirty="0" smtClean="0"/>
              <a:t>,1</a:t>
            </a:r>
            <a:r>
              <a:rPr lang="en-AU" i="1" dirty="0" smtClean="0">
                <a:latin typeface="Symbol" panose="05050102010706020507" pitchFamily="18" charset="2"/>
              </a:rPr>
              <a:t>x</a:t>
            </a:r>
            <a:r>
              <a:rPr lang="en-AU" baseline="-25000" dirty="0" smtClean="0"/>
              <a:t>1</a:t>
            </a:r>
            <a:r>
              <a:rPr lang="en-AU" dirty="0" smtClean="0"/>
              <a:t> + … + </a:t>
            </a:r>
            <a:r>
              <a:rPr lang="en-AU" i="1" dirty="0" err="1" smtClean="0">
                <a:latin typeface="Symbol" panose="05050102010706020507" pitchFamily="18" charset="2"/>
              </a:rPr>
              <a:t>g</a:t>
            </a:r>
            <a:r>
              <a:rPr lang="en-AU" i="1" baseline="-25000" dirty="0" err="1" smtClean="0"/>
              <a:t>j</a:t>
            </a:r>
            <a:r>
              <a:rPr lang="en-AU" baseline="-25000" dirty="0" err="1" smtClean="0"/>
              <a:t>,</a:t>
            </a:r>
            <a:r>
              <a:rPr lang="en-AU" i="1" baseline="-25000" dirty="0" err="1" smtClean="0"/>
              <a:t>m</a:t>
            </a:r>
            <a:r>
              <a:rPr lang="en-AU" i="1" dirty="0" err="1" smtClean="0">
                <a:latin typeface="Symbol" panose="05050102010706020507" pitchFamily="18" charset="2"/>
              </a:rPr>
              <a:t>x</a:t>
            </a:r>
            <a:r>
              <a:rPr lang="en-AU" i="1" baseline="-25000" dirty="0" err="1" smtClean="0"/>
              <a:t>m</a:t>
            </a:r>
            <a:r>
              <a:rPr lang="en-AU" dirty="0" smtClean="0"/>
              <a:t> + </a:t>
            </a:r>
            <a:r>
              <a:rPr lang="en-AU" i="1" dirty="0" err="1" smtClean="0">
                <a:latin typeface="Symbol" panose="05050102010706020507" pitchFamily="18" charset="2"/>
              </a:rPr>
              <a:t>e</a:t>
            </a:r>
            <a:r>
              <a:rPr lang="en-AU" i="1" baseline="-25000" dirty="0" err="1" smtClean="0"/>
              <a:t>j</a:t>
            </a:r>
            <a:endParaRPr lang="en-AU" i="1" baseline="-25000" dirty="0" smtClean="0"/>
          </a:p>
          <a:p>
            <a:pPr marL="400050" indent="-400050">
              <a:buAutoNum type="romanLcParenBoth"/>
            </a:pPr>
            <a:endParaRPr lang="en-AU" dirty="0" smtClean="0"/>
          </a:p>
          <a:p>
            <a:pPr marL="400050" indent="-400050">
              <a:buAutoNum type="romanLcParenBoth"/>
            </a:pPr>
            <a:endParaRPr lang="en-AU" dirty="0"/>
          </a:p>
          <a:p>
            <a:pPr marL="0" indent="0">
              <a:buNone/>
            </a:pPr>
            <a:r>
              <a:rPr lang="en-AU" dirty="0" smtClean="0"/>
              <a:t>(4)	</a:t>
            </a:r>
            <a:r>
              <a:rPr lang="en-AU" i="1" dirty="0" err="1" smtClean="0">
                <a:latin typeface="Symbol" panose="05050102010706020507" pitchFamily="18" charset="2"/>
              </a:rPr>
              <a:t>x</a:t>
            </a:r>
            <a:r>
              <a:rPr lang="en-AU" i="1" baseline="-25000" dirty="0" err="1" smtClean="0"/>
              <a:t>j</a:t>
            </a:r>
            <a:r>
              <a:rPr lang="en-AU" dirty="0" smtClean="0"/>
              <a:t> = </a:t>
            </a:r>
            <a:r>
              <a:rPr lang="en-AU" i="1" dirty="0" smtClean="0">
                <a:latin typeface="Symbol" panose="05050102010706020507" pitchFamily="18" charset="2"/>
              </a:rPr>
              <a:t>b</a:t>
            </a:r>
            <a:r>
              <a:rPr lang="en-AU" i="1" baseline="-25000" dirty="0" smtClean="0"/>
              <a:t>j</a:t>
            </a:r>
            <a:r>
              <a:rPr lang="en-AU" dirty="0" smtClean="0"/>
              <a:t>,</a:t>
            </a:r>
            <a:r>
              <a:rPr lang="en-AU" baseline="-25000" dirty="0" smtClean="0"/>
              <a:t>1</a:t>
            </a:r>
            <a:r>
              <a:rPr lang="en-AU" i="1" dirty="0" smtClean="0">
                <a:latin typeface="Symbol" panose="05050102010706020507" pitchFamily="18" charset="2"/>
              </a:rPr>
              <a:t>x</a:t>
            </a:r>
            <a:r>
              <a:rPr lang="en-AU" baseline="-25000" dirty="0" smtClean="0"/>
              <a:t>1</a:t>
            </a:r>
            <a:r>
              <a:rPr lang="en-AU" dirty="0" smtClean="0"/>
              <a:t> + … + </a:t>
            </a:r>
            <a:r>
              <a:rPr lang="en-AU" i="1" dirty="0" err="1" smtClean="0">
                <a:latin typeface="Symbol" panose="05050102010706020507" pitchFamily="18" charset="2"/>
              </a:rPr>
              <a:t>b</a:t>
            </a:r>
            <a:r>
              <a:rPr lang="en-AU" i="1" baseline="-25000" dirty="0" err="1" smtClean="0"/>
              <a:t>j</a:t>
            </a:r>
            <a:r>
              <a:rPr lang="en-AU" dirty="0" err="1" smtClean="0"/>
              <a:t>,</a:t>
            </a:r>
            <a:r>
              <a:rPr lang="en-AU" i="1" baseline="-25000" dirty="0" err="1" smtClean="0"/>
              <a:t>m</a:t>
            </a:r>
            <a:r>
              <a:rPr lang="en-AU" i="1" dirty="0" err="1" smtClean="0">
                <a:latin typeface="Symbol" panose="05050102010706020507" pitchFamily="18" charset="2"/>
              </a:rPr>
              <a:t>x</a:t>
            </a:r>
            <a:r>
              <a:rPr lang="en-AU" i="1" baseline="-25000" dirty="0" err="1" smtClean="0"/>
              <a:t>m</a:t>
            </a:r>
            <a:r>
              <a:rPr lang="en-AU" dirty="0" smtClean="0"/>
              <a:t> + </a:t>
            </a:r>
            <a:r>
              <a:rPr lang="en-AU" i="1" dirty="0" err="1" smtClean="0">
                <a:latin typeface="Symbol" panose="05050102010706020507" pitchFamily="18" charset="2"/>
              </a:rPr>
              <a:t>d</a:t>
            </a:r>
            <a:r>
              <a:rPr lang="en-AU" i="1" baseline="-25000" dirty="0" err="1" smtClean="0"/>
              <a:t>j</a:t>
            </a:r>
            <a:endParaRPr lang="en-AU" i="1" baseline="-25000" dirty="0" smtClean="0"/>
          </a:p>
          <a:p>
            <a:pPr marL="0" indent="0">
              <a:buNone/>
            </a:pPr>
            <a:endParaRPr lang="en-AU" i="1" dirty="0" smtClean="0"/>
          </a:p>
          <a:p>
            <a:pPr marL="0" indent="0">
              <a:buNone/>
            </a:pPr>
            <a:r>
              <a:rPr lang="en-AU" dirty="0" smtClean="0"/>
              <a:t>In equation (1), subscripts for the individual decision maker and the choice set are omitted but reintroduced for model estimation. The </a:t>
            </a:r>
            <a:r>
              <a:rPr lang="en-AU" i="1" dirty="0" smtClean="0">
                <a:latin typeface="Symbol" panose="05050102010706020507" pitchFamily="18" charset="2"/>
              </a:rPr>
              <a:t>h</a:t>
            </a:r>
            <a:r>
              <a:rPr lang="en-AU" dirty="0" smtClean="0"/>
              <a:t>’s of equation (2) and the </a:t>
            </a:r>
            <a:r>
              <a:rPr lang="en-AU" i="1" dirty="0" smtClean="0">
                <a:latin typeface="Symbol" panose="05050102010706020507" pitchFamily="18" charset="2"/>
              </a:rPr>
              <a:t>x</a:t>
            </a:r>
            <a:r>
              <a:rPr lang="en-AU" dirty="0" smtClean="0"/>
              <a:t>’s of equations (3) and (4) are random variables. The </a:t>
            </a:r>
            <a:r>
              <a:rPr lang="en-AU" i="1" dirty="0" smtClean="0">
                <a:latin typeface="Symbol" panose="05050102010706020507" pitchFamily="18" charset="2"/>
              </a:rPr>
              <a:t>e</a:t>
            </a:r>
            <a:r>
              <a:rPr lang="en-AU" dirty="0" smtClean="0"/>
              <a:t>’s and </a:t>
            </a:r>
            <a:r>
              <a:rPr lang="en-AU" i="1" dirty="0" smtClean="0">
                <a:latin typeface="Symbol" panose="05050102010706020507" pitchFamily="18" charset="2"/>
              </a:rPr>
              <a:t>d</a:t>
            </a:r>
            <a:r>
              <a:rPr lang="en-AU" dirty="0" smtClean="0"/>
              <a:t>’s of equations (3) and (4) are random components.</a:t>
            </a:r>
            <a:endParaRPr lang="en-AU" dirty="0"/>
          </a:p>
        </p:txBody>
      </p:sp>
      <p:sp>
        <p:nvSpPr>
          <p:cNvPr id="3" name="Content Placeholder 2"/>
          <p:cNvSpPr>
            <a:spLocks noGrp="1"/>
          </p:cNvSpPr>
          <p:nvPr>
            <p:ph sz="quarter" idx="11"/>
          </p:nvPr>
        </p:nvSpPr>
        <p:spPr>
          <a:xfrm>
            <a:off x="495560" y="234968"/>
            <a:ext cx="6210030" cy="894282"/>
          </a:xfrm>
        </p:spPr>
        <p:txBody>
          <a:bodyPr/>
          <a:lstStyle/>
          <a:p>
            <a:r>
              <a:rPr lang="en-AU" dirty="0" smtClean="0"/>
              <a:t>Econometric Specification: SCM</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46705"/>
            <a:ext cx="2133600" cy="365125"/>
          </a:xfrm>
        </p:spPr>
        <p:txBody>
          <a:bodyPr/>
          <a:lstStyle/>
          <a:p>
            <a:fld id="{1915DCDC-0AC1-B24F-A2B1-2DFA15BB6016}" type="slidenum">
              <a:rPr lang="en-US" smtClean="0"/>
              <a:t>20</a:t>
            </a:fld>
            <a:endParaRPr lang="en-US" dirty="0"/>
          </a:p>
        </p:txBody>
      </p:sp>
    </p:spTree>
    <p:extLst>
      <p:ext uri="{BB962C8B-B14F-4D97-AF65-F5344CB8AC3E}">
        <p14:creationId xmlns:p14="http://schemas.microsoft.com/office/powerpoint/2010/main" val="3124638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sz="quarter" idx="11"/>
          </p:nvPr>
        </p:nvSpPr>
        <p:spPr>
          <a:xfrm>
            <a:off x="495560" y="234968"/>
            <a:ext cx="6210030" cy="894282"/>
          </a:xfrm>
        </p:spPr>
        <p:txBody>
          <a:bodyPr/>
          <a:lstStyle/>
          <a:p>
            <a:r>
              <a:rPr lang="en-AU" sz="2400" dirty="0" smtClean="0">
                <a:latin typeface="Arial" pitchFamily="34" charset="0"/>
                <a:cs typeface="Arial" pitchFamily="34" charset="0"/>
              </a:rPr>
              <a:t>Model Catalogue and Results</a:t>
            </a:r>
            <a:endParaRPr lang="en-AU" sz="2400" dirty="0">
              <a:latin typeface="Arial" pitchFamily="34" charset="0"/>
              <a:cs typeface="Arial" pitchFamily="34" charset="0"/>
            </a:endParaRPr>
          </a:p>
        </p:txBody>
      </p:sp>
      <p:sp>
        <p:nvSpPr>
          <p:cNvPr id="28" name="Slide Number Placeholder 3"/>
          <p:cNvSpPr>
            <a:spLocks noGrp="1"/>
          </p:cNvSpPr>
          <p:nvPr>
            <p:ph type="sldNum" sz="quarter" idx="4"/>
          </p:nvPr>
        </p:nvSpPr>
        <p:spPr>
          <a:xfrm>
            <a:off x="6872461" y="6098384"/>
            <a:ext cx="2133600" cy="365125"/>
          </a:xfrm>
        </p:spPr>
        <p:txBody>
          <a:bodyPr/>
          <a:lstStyle/>
          <a:p>
            <a:fld id="{1915DCDC-0AC1-B24F-A2B1-2DFA15BB6016}" type="slidenum">
              <a:rPr lang="en-US" smtClean="0"/>
              <a:t>21</a:t>
            </a:fld>
            <a:endParaRPr lang="en-US" dirty="0"/>
          </a:p>
        </p:txBody>
      </p:sp>
      <p:sp>
        <p:nvSpPr>
          <p:cNvPr id="15" name="Content Placeholder 2"/>
          <p:cNvSpPr>
            <a:spLocks noGrp="1"/>
          </p:cNvSpPr>
          <p:nvPr>
            <p:ph idx="4294967295"/>
          </p:nvPr>
        </p:nvSpPr>
        <p:spPr>
          <a:xfrm>
            <a:off x="457200" y="1600200"/>
            <a:ext cx="8229600" cy="4525963"/>
          </a:xfrm>
          <a:prstGeom prst="rect">
            <a:avLst/>
          </a:prstGeom>
        </p:spPr>
        <p:txBody>
          <a:bodyPr>
            <a:noAutofit/>
          </a:bodyPr>
          <a:lstStyle/>
          <a:p>
            <a:pPr marL="0" indent="0">
              <a:buNone/>
            </a:pPr>
            <a:r>
              <a:rPr lang="en-AU" sz="1800" dirty="0" smtClean="0">
                <a:latin typeface="Arial" pitchFamily="34" charset="0"/>
                <a:cs typeface="Arial" pitchFamily="34" charset="0"/>
              </a:rPr>
              <a:t>Model		Parameters			Latent Variables		Log-Likelihood (LL)</a:t>
            </a:r>
          </a:p>
          <a:p>
            <a:pPr marL="0" indent="0">
              <a:buNone/>
            </a:pPr>
            <a:endParaRPr lang="en-AU" sz="1800" dirty="0" smtClean="0">
              <a:latin typeface="Arial" pitchFamily="34" charset="0"/>
              <a:cs typeface="Arial" pitchFamily="34" charset="0"/>
            </a:endParaRPr>
          </a:p>
          <a:p>
            <a:pPr marL="0" indent="0">
              <a:buNone/>
            </a:pPr>
            <a:r>
              <a:rPr lang="en-AU" sz="1800" dirty="0" smtClean="0">
                <a:latin typeface="Arial" pitchFamily="34" charset="0"/>
                <a:cs typeface="Arial" pitchFamily="34" charset="0"/>
              </a:rPr>
              <a:t>M(1)		29 </a:t>
            </a:r>
            <a:r>
              <a:rPr lang="en-AU" sz="1800" i="1" dirty="0" err="1" smtClean="0">
                <a:latin typeface="Symbol" pitchFamily="18" charset="2"/>
                <a:cs typeface="Arial" pitchFamily="34" charset="0"/>
              </a:rPr>
              <a:t>m</a:t>
            </a:r>
            <a:r>
              <a:rPr lang="en-AU" sz="1800" i="1" baseline="-25000" dirty="0" err="1" smtClean="0">
                <a:latin typeface="Symbol" pitchFamily="18" charset="2"/>
                <a:cs typeface="Arial" pitchFamily="34" charset="0"/>
              </a:rPr>
              <a:t>e</a:t>
            </a:r>
            <a:r>
              <a:rPr lang="en-AU" sz="1800" dirty="0" err="1" smtClean="0">
                <a:latin typeface="Arial" pitchFamily="34" charset="0"/>
                <a:cs typeface="Arial" pitchFamily="34" charset="0"/>
              </a:rPr>
              <a:t>’s</a:t>
            </a:r>
            <a:r>
              <a:rPr lang="en-AU" sz="1800" dirty="0">
                <a:latin typeface="Arial" pitchFamily="34" charset="0"/>
                <a:cs typeface="Arial" pitchFamily="34" charset="0"/>
              </a:rPr>
              <a:t>				</a:t>
            </a:r>
            <a:r>
              <a:rPr lang="en-AU" sz="1800" dirty="0" smtClean="0">
                <a:latin typeface="Arial" pitchFamily="34" charset="0"/>
                <a:cs typeface="Arial" pitchFamily="34" charset="0"/>
              </a:rPr>
              <a:t>29 </a:t>
            </a:r>
            <a:r>
              <a:rPr lang="en-AU" sz="1800" i="1" dirty="0" smtClean="0">
                <a:latin typeface="Symbol" pitchFamily="18" charset="2"/>
                <a:cs typeface="Arial" pitchFamily="34" charset="0"/>
              </a:rPr>
              <a:t>h</a:t>
            </a:r>
            <a:r>
              <a:rPr lang="en-AU" sz="1800" dirty="0" smtClean="0">
                <a:latin typeface="Arial" pitchFamily="34" charset="0"/>
                <a:cs typeface="Arial" pitchFamily="34" charset="0"/>
              </a:rPr>
              <a:t>’s				   -16,429.24</a:t>
            </a:r>
          </a:p>
          <a:p>
            <a:pPr marL="0" indent="0">
              <a:buNone/>
            </a:pPr>
            <a:endParaRPr lang="en-AU" sz="1800" dirty="0">
              <a:latin typeface="Arial" pitchFamily="34" charset="0"/>
              <a:cs typeface="Arial" pitchFamily="34" charset="0"/>
            </a:endParaRPr>
          </a:p>
          <a:p>
            <a:pPr marL="0" indent="0">
              <a:buNone/>
            </a:pPr>
            <a:r>
              <a:rPr lang="en-AU" sz="1800" dirty="0" smtClean="0">
                <a:latin typeface="Arial" pitchFamily="34" charset="0"/>
                <a:cs typeface="Arial" pitchFamily="34" charset="0"/>
              </a:rPr>
              <a:t>M(2)		16 </a:t>
            </a:r>
            <a:r>
              <a:rPr lang="en-AU" sz="1800" i="1" dirty="0" err="1" smtClean="0">
                <a:latin typeface="Symbol" pitchFamily="18" charset="2"/>
                <a:cs typeface="Arial" pitchFamily="34" charset="0"/>
              </a:rPr>
              <a:t>m</a:t>
            </a:r>
            <a:r>
              <a:rPr lang="en-AU" sz="1800" i="1" baseline="-25000" dirty="0" err="1" smtClean="0">
                <a:latin typeface="Symbol" pitchFamily="18" charset="2"/>
                <a:cs typeface="Arial" pitchFamily="34" charset="0"/>
              </a:rPr>
              <a:t>e</a:t>
            </a:r>
            <a:r>
              <a:rPr lang="en-AU" sz="1800" dirty="0" err="1" smtClean="0">
                <a:latin typeface="Arial" pitchFamily="34" charset="0"/>
                <a:cs typeface="Arial" pitchFamily="34" charset="0"/>
              </a:rPr>
              <a:t>’s</a:t>
            </a:r>
            <a:r>
              <a:rPr lang="en-AU" sz="1800" dirty="0">
                <a:latin typeface="Arial" pitchFamily="34" charset="0"/>
                <a:cs typeface="Arial" pitchFamily="34" charset="0"/>
              </a:rPr>
              <a:t>				</a:t>
            </a:r>
            <a:r>
              <a:rPr lang="en-AU" sz="1800" dirty="0" smtClean="0">
                <a:latin typeface="Arial" pitchFamily="34" charset="0"/>
                <a:cs typeface="Arial" pitchFamily="34" charset="0"/>
              </a:rPr>
              <a:t>29 </a:t>
            </a:r>
            <a:r>
              <a:rPr lang="en-AU" sz="1800" i="1" dirty="0" smtClean="0">
                <a:latin typeface="Symbol" pitchFamily="18" charset="2"/>
                <a:cs typeface="Arial" pitchFamily="34" charset="0"/>
              </a:rPr>
              <a:t>h</a:t>
            </a:r>
            <a:r>
              <a:rPr lang="en-AU" sz="1800" dirty="0" smtClean="0">
                <a:latin typeface="Arial" pitchFamily="34" charset="0"/>
                <a:cs typeface="Arial" pitchFamily="34" charset="0"/>
              </a:rPr>
              <a:t>’s				   -16,437.51</a:t>
            </a:r>
          </a:p>
          <a:p>
            <a:pPr marL="0" indent="0">
              <a:buNone/>
            </a:pPr>
            <a:endParaRPr lang="en-AU" sz="1800" dirty="0" smtClean="0">
              <a:latin typeface="Arial" pitchFamily="34" charset="0"/>
              <a:cs typeface="Arial" pitchFamily="34" charset="0"/>
            </a:endParaRPr>
          </a:p>
          <a:p>
            <a:pPr marL="0" indent="0">
              <a:buNone/>
            </a:pPr>
            <a:r>
              <a:rPr lang="en-AU" sz="1800" dirty="0" smtClean="0">
                <a:latin typeface="Arial" pitchFamily="34" charset="0"/>
                <a:cs typeface="Arial" pitchFamily="34" charset="0"/>
              </a:rPr>
              <a:t>M(3)		29 </a:t>
            </a:r>
            <a:r>
              <a:rPr lang="en-AU" sz="1800" i="1" dirty="0" err="1" smtClean="0">
                <a:latin typeface="Symbol" pitchFamily="18" charset="2"/>
                <a:cs typeface="Arial" pitchFamily="34" charset="0"/>
              </a:rPr>
              <a:t>m</a:t>
            </a:r>
            <a:r>
              <a:rPr lang="en-AU" sz="1800" i="1" baseline="-25000" dirty="0" err="1" smtClean="0">
                <a:latin typeface="Symbol" pitchFamily="18" charset="2"/>
                <a:cs typeface="Arial" pitchFamily="34" charset="0"/>
              </a:rPr>
              <a:t>e</a:t>
            </a:r>
            <a:r>
              <a:rPr lang="en-AU" sz="1800" dirty="0" err="1" smtClean="0">
                <a:latin typeface="Arial" pitchFamily="34" charset="0"/>
                <a:cs typeface="Arial" pitchFamily="34" charset="0"/>
              </a:rPr>
              <a:t>’s</a:t>
            </a:r>
            <a:r>
              <a:rPr lang="en-AU" sz="1800" dirty="0" smtClean="0">
                <a:latin typeface="Arial" pitchFamily="34" charset="0"/>
                <a:cs typeface="Arial" pitchFamily="34" charset="0"/>
              </a:rPr>
              <a:t>, 26 </a:t>
            </a:r>
            <a:r>
              <a:rPr lang="en-AU" sz="1800" i="1" dirty="0" smtClean="0">
                <a:latin typeface="Symbol" pitchFamily="18" charset="2"/>
                <a:cs typeface="Arial" pitchFamily="34" charset="0"/>
              </a:rPr>
              <a:t>g</a:t>
            </a:r>
            <a:r>
              <a:rPr lang="en-AU" sz="1800" dirty="0">
                <a:latin typeface="Arial" pitchFamily="34" charset="0"/>
                <a:cs typeface="Arial" pitchFamily="34" charset="0"/>
              </a:rPr>
              <a:t>’s		</a:t>
            </a:r>
            <a:r>
              <a:rPr lang="en-AU" sz="1800" dirty="0" smtClean="0">
                <a:latin typeface="Arial" pitchFamily="34" charset="0"/>
                <a:cs typeface="Arial" pitchFamily="34" charset="0"/>
              </a:rPr>
              <a:t>29 </a:t>
            </a:r>
            <a:r>
              <a:rPr lang="en-AU" sz="1800" i="1" dirty="0" smtClean="0">
                <a:latin typeface="Symbol" pitchFamily="18" charset="2"/>
                <a:cs typeface="Arial" pitchFamily="34" charset="0"/>
              </a:rPr>
              <a:t>h</a:t>
            </a:r>
            <a:r>
              <a:rPr lang="en-AU" sz="1800" dirty="0" smtClean="0">
                <a:latin typeface="Arial" pitchFamily="34" charset="0"/>
                <a:cs typeface="Arial" pitchFamily="34" charset="0"/>
              </a:rPr>
              <a:t>’s; 1 </a:t>
            </a:r>
            <a:r>
              <a:rPr lang="en-AU" sz="1800" i="1" dirty="0" smtClean="0">
                <a:latin typeface="Symbol" pitchFamily="18" charset="2"/>
                <a:cs typeface="Arial" pitchFamily="34" charset="0"/>
              </a:rPr>
              <a:t>x</a:t>
            </a:r>
            <a:r>
              <a:rPr lang="en-AU" sz="1800" dirty="0" smtClean="0">
                <a:latin typeface="Arial" panose="020B0604020202020204" pitchFamily="34" charset="0"/>
                <a:cs typeface="Arial" panose="020B0604020202020204" pitchFamily="34" charset="0"/>
              </a:rPr>
              <a:t>			   -11,506.68</a:t>
            </a:r>
          </a:p>
          <a:p>
            <a:pPr marL="0" indent="0">
              <a:buNone/>
            </a:pPr>
            <a:endParaRPr lang="en-AU" sz="1800" dirty="0" smtClean="0">
              <a:latin typeface="Arial" panose="020B0604020202020204" pitchFamily="34" charset="0"/>
              <a:cs typeface="Arial" panose="020B0604020202020204" pitchFamily="34" charset="0"/>
            </a:endParaRPr>
          </a:p>
          <a:p>
            <a:pPr marL="0" indent="0">
              <a:buNone/>
            </a:pPr>
            <a:r>
              <a:rPr lang="en-AU" sz="1800" dirty="0" smtClean="0">
                <a:latin typeface="Arial" panose="020B0604020202020204" pitchFamily="34" charset="0"/>
                <a:cs typeface="Arial" panose="020B0604020202020204" pitchFamily="34" charset="0"/>
              </a:rPr>
              <a:t>M(4)		29 </a:t>
            </a:r>
            <a:r>
              <a:rPr lang="en-AU" sz="1800" i="1" dirty="0" err="1" smtClean="0">
                <a:latin typeface="Symbol" pitchFamily="18" charset="2"/>
                <a:cs typeface="Arial" pitchFamily="34" charset="0"/>
              </a:rPr>
              <a:t>m</a:t>
            </a:r>
            <a:r>
              <a:rPr lang="en-AU" sz="1800" i="1" baseline="-25000" dirty="0" err="1" smtClean="0">
                <a:latin typeface="Symbol" pitchFamily="18" charset="2"/>
                <a:cs typeface="Arial" pitchFamily="34" charset="0"/>
              </a:rPr>
              <a:t>e</a:t>
            </a:r>
            <a:r>
              <a:rPr lang="en-AU" sz="1800" dirty="0" err="1" smtClean="0">
                <a:latin typeface="Arial" pitchFamily="34" charset="0"/>
                <a:cs typeface="Arial" pitchFamily="34" charset="0"/>
              </a:rPr>
              <a:t>’s</a:t>
            </a:r>
            <a:r>
              <a:rPr lang="en-AU" sz="1800" dirty="0" smtClean="0">
                <a:latin typeface="Arial" pitchFamily="34" charset="0"/>
                <a:cs typeface="Arial" pitchFamily="34" charset="0"/>
              </a:rPr>
              <a:t>, 13 </a:t>
            </a:r>
            <a:r>
              <a:rPr lang="en-AU" sz="1800" i="1" dirty="0" smtClean="0">
                <a:latin typeface="Symbol" pitchFamily="18" charset="2"/>
                <a:cs typeface="Arial" pitchFamily="34" charset="0"/>
              </a:rPr>
              <a:t>g</a:t>
            </a:r>
            <a:r>
              <a:rPr lang="en-AU" sz="1800" dirty="0">
                <a:latin typeface="Arial" pitchFamily="34" charset="0"/>
                <a:cs typeface="Arial" pitchFamily="34" charset="0"/>
              </a:rPr>
              <a:t>’s		</a:t>
            </a:r>
            <a:r>
              <a:rPr lang="en-AU" sz="1800" dirty="0" smtClean="0">
                <a:latin typeface="Arial" pitchFamily="34" charset="0"/>
                <a:cs typeface="Arial" pitchFamily="34" charset="0"/>
              </a:rPr>
              <a:t>29 </a:t>
            </a:r>
            <a:r>
              <a:rPr lang="en-AU" sz="1800" i="1" dirty="0">
                <a:latin typeface="Symbol" pitchFamily="18" charset="2"/>
                <a:cs typeface="Arial" pitchFamily="34" charset="0"/>
              </a:rPr>
              <a:t>h</a:t>
            </a:r>
            <a:r>
              <a:rPr lang="en-AU" sz="1800" dirty="0">
                <a:latin typeface="Arial" pitchFamily="34" charset="0"/>
                <a:cs typeface="Arial" pitchFamily="34" charset="0"/>
              </a:rPr>
              <a:t>’s; 1 </a:t>
            </a:r>
            <a:r>
              <a:rPr lang="en-AU" sz="1800" i="1" dirty="0" smtClean="0">
                <a:latin typeface="Symbol" pitchFamily="18" charset="2"/>
                <a:cs typeface="Arial" pitchFamily="34" charset="0"/>
              </a:rPr>
              <a:t>x</a:t>
            </a:r>
            <a:r>
              <a:rPr lang="en-AU" sz="1800" dirty="0">
                <a:latin typeface="Arial" panose="020B0604020202020204" pitchFamily="34" charset="0"/>
                <a:cs typeface="Arial" panose="020B0604020202020204" pitchFamily="34" charset="0"/>
              </a:rPr>
              <a:t>			</a:t>
            </a:r>
            <a:r>
              <a:rPr lang="en-AU" sz="1800" dirty="0" smtClean="0">
                <a:latin typeface="Arial" panose="020B0604020202020204" pitchFamily="34" charset="0"/>
                <a:cs typeface="Arial" panose="020B0604020202020204" pitchFamily="34" charset="0"/>
              </a:rPr>
              <a:t>   -11,497.38</a:t>
            </a:r>
          </a:p>
          <a:p>
            <a:pPr marL="0" indent="0">
              <a:buNone/>
            </a:pPr>
            <a:endParaRPr lang="en-AU" sz="1800" dirty="0" smtClean="0">
              <a:latin typeface="Arial" panose="020B0604020202020204" pitchFamily="34" charset="0"/>
              <a:cs typeface="Arial" panose="020B0604020202020204" pitchFamily="34" charset="0"/>
            </a:endParaRPr>
          </a:p>
          <a:p>
            <a:pPr marL="0" indent="0">
              <a:buNone/>
            </a:pPr>
            <a:r>
              <a:rPr lang="en-AU" sz="1800" dirty="0" smtClean="0">
                <a:latin typeface="Arial" panose="020B0604020202020204" pitchFamily="34" charset="0"/>
                <a:cs typeface="Arial" panose="020B0604020202020204" pitchFamily="34" charset="0"/>
              </a:rPr>
              <a:t>M(5)		29 </a:t>
            </a:r>
            <a:r>
              <a:rPr lang="en-AU" sz="1800" i="1" dirty="0" err="1" smtClean="0">
                <a:latin typeface="Symbol" pitchFamily="18" charset="2"/>
                <a:cs typeface="Arial" pitchFamily="34" charset="0"/>
              </a:rPr>
              <a:t>m</a:t>
            </a:r>
            <a:r>
              <a:rPr lang="en-AU" sz="1800" i="1" baseline="-25000" dirty="0" err="1">
                <a:latin typeface="Symbol" pitchFamily="18" charset="2"/>
                <a:cs typeface="Arial" pitchFamily="34" charset="0"/>
              </a:rPr>
              <a:t>e</a:t>
            </a:r>
            <a:r>
              <a:rPr lang="en-AU" sz="1800" dirty="0" err="1" smtClean="0">
                <a:latin typeface="Arial" pitchFamily="34" charset="0"/>
                <a:cs typeface="Arial" pitchFamily="34" charset="0"/>
              </a:rPr>
              <a:t>’s</a:t>
            </a:r>
            <a:r>
              <a:rPr lang="en-AU" sz="1800" dirty="0" smtClean="0">
                <a:latin typeface="Arial" pitchFamily="34" charset="0"/>
                <a:cs typeface="Arial" pitchFamily="34" charset="0"/>
              </a:rPr>
              <a:t>, </a:t>
            </a:r>
            <a:r>
              <a:rPr lang="en-AU" sz="1800" dirty="0">
                <a:latin typeface="Arial" pitchFamily="34" charset="0"/>
                <a:cs typeface="Arial" pitchFamily="34" charset="0"/>
              </a:rPr>
              <a:t>26 </a:t>
            </a:r>
            <a:r>
              <a:rPr lang="en-AU" sz="1800" i="1" dirty="0" smtClean="0">
                <a:latin typeface="Symbol" pitchFamily="18" charset="2"/>
                <a:cs typeface="Arial" pitchFamily="34" charset="0"/>
              </a:rPr>
              <a:t>g</a:t>
            </a:r>
            <a:r>
              <a:rPr lang="en-AU" sz="1800" dirty="0" smtClean="0">
                <a:latin typeface="Arial" pitchFamily="34" charset="0"/>
                <a:cs typeface="Arial" pitchFamily="34" charset="0"/>
              </a:rPr>
              <a:t>’s, 1 </a:t>
            </a:r>
            <a:r>
              <a:rPr lang="en-AU" sz="1800" i="1" dirty="0" smtClean="0">
                <a:latin typeface="Symbol" pitchFamily="18" charset="2"/>
                <a:cs typeface="Arial" pitchFamily="34" charset="0"/>
              </a:rPr>
              <a:t>b</a:t>
            </a:r>
            <a:r>
              <a:rPr lang="en-AU" sz="1800" dirty="0" smtClean="0">
                <a:latin typeface="Arial" pitchFamily="34" charset="0"/>
                <a:cs typeface="Arial" pitchFamily="34" charset="0"/>
              </a:rPr>
              <a:t>	</a:t>
            </a:r>
            <a:r>
              <a:rPr lang="en-AU" sz="1800" dirty="0">
                <a:latin typeface="Arial" pitchFamily="34" charset="0"/>
                <a:cs typeface="Arial" pitchFamily="34" charset="0"/>
              </a:rPr>
              <a:t>	</a:t>
            </a:r>
            <a:r>
              <a:rPr lang="en-AU" sz="1800" dirty="0" smtClean="0">
                <a:latin typeface="Arial" pitchFamily="34" charset="0"/>
                <a:cs typeface="Arial" pitchFamily="34" charset="0"/>
              </a:rPr>
              <a:t>29 </a:t>
            </a:r>
            <a:r>
              <a:rPr lang="en-AU" sz="1800" i="1" dirty="0">
                <a:latin typeface="Symbol" pitchFamily="18" charset="2"/>
                <a:cs typeface="Arial" pitchFamily="34" charset="0"/>
              </a:rPr>
              <a:t>h</a:t>
            </a:r>
            <a:r>
              <a:rPr lang="en-AU" sz="1800" dirty="0">
                <a:latin typeface="Arial" pitchFamily="34" charset="0"/>
                <a:cs typeface="Arial" pitchFamily="34" charset="0"/>
              </a:rPr>
              <a:t>’s; </a:t>
            </a:r>
            <a:r>
              <a:rPr lang="en-AU" sz="1800" dirty="0" smtClean="0">
                <a:latin typeface="Arial" pitchFamily="34" charset="0"/>
                <a:cs typeface="Arial" pitchFamily="34" charset="0"/>
              </a:rPr>
              <a:t>2 </a:t>
            </a:r>
            <a:r>
              <a:rPr lang="en-AU" sz="1800" i="1" dirty="0" smtClean="0">
                <a:latin typeface="Symbol" pitchFamily="18" charset="2"/>
                <a:cs typeface="Arial" pitchFamily="34" charset="0"/>
              </a:rPr>
              <a:t>x</a:t>
            </a:r>
            <a:r>
              <a:rPr lang="en-AU" sz="1800" dirty="0" smtClean="0">
                <a:latin typeface="Arial" pitchFamily="34" charset="0"/>
                <a:cs typeface="Arial" pitchFamily="34" charset="0"/>
              </a:rPr>
              <a:t>’s			   </a:t>
            </a:r>
            <a:r>
              <a:rPr lang="en-AU" sz="1800" u="sng" dirty="0" smtClean="0">
                <a:latin typeface="Arial" pitchFamily="34" charset="0"/>
                <a:cs typeface="Arial" pitchFamily="34" charset="0"/>
              </a:rPr>
              <a:t>-11,433.27</a:t>
            </a:r>
          </a:p>
          <a:p>
            <a:pPr marL="0" indent="0">
              <a:buNone/>
            </a:pPr>
            <a:endParaRPr lang="en-AU" sz="1800" dirty="0" smtClean="0">
              <a:latin typeface="Arial" pitchFamily="34" charset="0"/>
              <a:cs typeface="Arial" pitchFamily="34" charset="0"/>
            </a:endParaRPr>
          </a:p>
          <a:p>
            <a:pPr marL="0" indent="0">
              <a:buNone/>
            </a:pPr>
            <a:r>
              <a:rPr lang="en-AU" sz="1800" dirty="0" smtClean="0">
                <a:latin typeface="Arial" pitchFamily="34" charset="0"/>
                <a:cs typeface="Arial" pitchFamily="34" charset="0"/>
              </a:rPr>
              <a:t>M(6)		29 </a:t>
            </a:r>
            <a:r>
              <a:rPr lang="en-AU" sz="1800" i="1" dirty="0" err="1" smtClean="0">
                <a:latin typeface="Symbol" pitchFamily="18" charset="2"/>
                <a:cs typeface="Arial" pitchFamily="34" charset="0"/>
              </a:rPr>
              <a:t>m</a:t>
            </a:r>
            <a:r>
              <a:rPr lang="en-AU" sz="1800" i="1" baseline="-25000" dirty="0" err="1">
                <a:latin typeface="Symbol" pitchFamily="18" charset="2"/>
                <a:cs typeface="Arial" pitchFamily="34" charset="0"/>
              </a:rPr>
              <a:t>e</a:t>
            </a:r>
            <a:r>
              <a:rPr lang="en-AU" sz="1800" dirty="0" err="1" smtClean="0">
                <a:latin typeface="Arial" pitchFamily="34" charset="0"/>
                <a:cs typeface="Arial" pitchFamily="34" charset="0"/>
              </a:rPr>
              <a:t>’s</a:t>
            </a:r>
            <a:r>
              <a:rPr lang="en-AU" sz="1800" dirty="0" smtClean="0">
                <a:latin typeface="Arial" pitchFamily="34" charset="0"/>
                <a:cs typeface="Arial" pitchFamily="34" charset="0"/>
              </a:rPr>
              <a:t>, 26 </a:t>
            </a:r>
            <a:r>
              <a:rPr lang="en-AU" sz="1800" i="1" dirty="0" smtClean="0">
                <a:latin typeface="Symbol" pitchFamily="18" charset="2"/>
                <a:cs typeface="Arial" pitchFamily="34" charset="0"/>
              </a:rPr>
              <a:t>g</a:t>
            </a:r>
            <a:r>
              <a:rPr lang="en-AU" sz="1800" dirty="0">
                <a:latin typeface="Arial" pitchFamily="34" charset="0"/>
                <a:cs typeface="Arial" pitchFamily="34" charset="0"/>
              </a:rPr>
              <a:t>’s		</a:t>
            </a:r>
            <a:r>
              <a:rPr lang="en-AU" sz="1800" dirty="0" smtClean="0">
                <a:latin typeface="Arial" pitchFamily="34" charset="0"/>
                <a:cs typeface="Arial" pitchFamily="34" charset="0"/>
              </a:rPr>
              <a:t>29 </a:t>
            </a:r>
            <a:r>
              <a:rPr lang="en-AU" sz="1800" i="1" dirty="0">
                <a:latin typeface="Symbol" pitchFamily="18" charset="2"/>
                <a:cs typeface="Arial" pitchFamily="34" charset="0"/>
              </a:rPr>
              <a:t>h</a:t>
            </a:r>
            <a:r>
              <a:rPr lang="en-AU" sz="1800" dirty="0">
                <a:latin typeface="Arial" pitchFamily="34" charset="0"/>
                <a:cs typeface="Arial" pitchFamily="34" charset="0"/>
              </a:rPr>
              <a:t>’s; 2 </a:t>
            </a:r>
            <a:r>
              <a:rPr lang="en-AU" sz="1800" i="1" dirty="0" smtClean="0">
                <a:latin typeface="Symbol" pitchFamily="18" charset="2"/>
                <a:cs typeface="Arial" pitchFamily="34" charset="0"/>
              </a:rPr>
              <a:t>x</a:t>
            </a:r>
            <a:r>
              <a:rPr lang="en-AU" sz="1800" dirty="0" smtClean="0">
                <a:latin typeface="Arial" pitchFamily="34" charset="0"/>
                <a:cs typeface="Arial" pitchFamily="34" charset="0"/>
              </a:rPr>
              <a:t>’s			   -11,578.18</a:t>
            </a:r>
            <a:endParaRPr lang="en-AU" sz="1800" dirty="0">
              <a:latin typeface="Arial" pitchFamily="34" charset="0"/>
              <a:cs typeface="Arial" pitchFamily="34" charset="0"/>
            </a:endParaRPr>
          </a:p>
        </p:txBody>
      </p:sp>
      <p:cxnSp>
        <p:nvCxnSpPr>
          <p:cNvPr id="17" name="Straight Connector 16"/>
          <p:cNvCxnSpPr/>
          <p:nvPr/>
        </p:nvCxnSpPr>
        <p:spPr>
          <a:xfrm>
            <a:off x="477078" y="2122998"/>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8409" y="1472347"/>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79740" y="1441874"/>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0221" y="6077559"/>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01552" y="6047086"/>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294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95560" y="234968"/>
            <a:ext cx="6210030" cy="894282"/>
          </a:xfrm>
        </p:spPr>
        <p:txBody>
          <a:bodyPr/>
          <a:lstStyle/>
          <a:p>
            <a:r>
              <a:rPr lang="en-AU" sz="2400" dirty="0" smtClean="0">
                <a:latin typeface="Arial" pitchFamily="34" charset="0"/>
                <a:cs typeface="Arial" pitchFamily="34" charset="0"/>
              </a:rPr>
              <a:t>Path Diagram for M(1)</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3509"/>
            <a:ext cx="2133600" cy="365125"/>
          </a:xfrm>
        </p:spPr>
        <p:txBody>
          <a:bodyPr/>
          <a:lstStyle/>
          <a:p>
            <a:fld id="{1915DCDC-0AC1-B24F-A2B1-2DFA15BB6016}" type="slidenum">
              <a:rPr lang="en-US" sz="1100" smtClean="0">
                <a:latin typeface="Arial" pitchFamily="34" charset="0"/>
                <a:cs typeface="Arial" pitchFamily="34" charset="0"/>
              </a:rPr>
              <a:t>22</a:t>
            </a:fld>
            <a:endParaRPr lang="en-US" sz="1100" dirty="0">
              <a:latin typeface="Arial" pitchFamily="34" charset="0"/>
              <a:cs typeface="Arial" pitchFamily="34" charset="0"/>
            </a:endParaRPr>
          </a:p>
        </p:txBody>
      </p:sp>
      <p:grpSp>
        <p:nvGrpSpPr>
          <p:cNvPr id="6" name="Group 5"/>
          <p:cNvGrpSpPr/>
          <p:nvPr/>
        </p:nvGrpSpPr>
        <p:grpSpPr>
          <a:xfrm>
            <a:off x="808056" y="5061163"/>
            <a:ext cx="328936" cy="277958"/>
            <a:chOff x="680867" y="4413683"/>
            <a:chExt cx="328936" cy="277958"/>
          </a:xfrm>
        </p:grpSpPr>
        <p:sp>
          <p:nvSpPr>
            <p:cNvPr id="7" name="Rectangle 6"/>
            <p:cNvSpPr/>
            <p:nvPr/>
          </p:nvSpPr>
          <p:spPr>
            <a:xfrm>
              <a:off x="680867" y="4413683"/>
              <a:ext cx="328936" cy="276999"/>
            </a:xfrm>
            <a:prstGeom prst="rect">
              <a:avLst/>
            </a:prstGeom>
          </p:spPr>
          <p:txBody>
            <a:bodyPr wrap="none">
              <a:spAutoFit/>
            </a:bodyPr>
            <a:lstStyle/>
            <a:p>
              <a:r>
                <a:rPr lang="en-AU" sz="1200" i="1" dirty="0" smtClean="0">
                  <a:latin typeface="Symbol" pitchFamily="18" charset="2"/>
                </a:rPr>
                <a:t>h</a:t>
              </a:r>
              <a:r>
                <a:rPr lang="en-AU" sz="1200" baseline="-25000" dirty="0" smtClean="0"/>
                <a:t>1</a:t>
              </a:r>
              <a:endParaRPr lang="en-AU" sz="1200" baseline="-25000" dirty="0"/>
            </a:p>
          </p:txBody>
        </p:sp>
        <p:sp>
          <p:nvSpPr>
            <p:cNvPr id="8" name="Oval 7"/>
            <p:cNvSpPr/>
            <p:nvPr/>
          </p:nvSpPr>
          <p:spPr>
            <a:xfrm>
              <a:off x="692209" y="4418176"/>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 name="Group 8"/>
          <p:cNvGrpSpPr/>
          <p:nvPr/>
        </p:nvGrpSpPr>
        <p:grpSpPr>
          <a:xfrm>
            <a:off x="1358024" y="5042646"/>
            <a:ext cx="328936" cy="295050"/>
            <a:chOff x="1158007" y="4420804"/>
            <a:chExt cx="328936" cy="295050"/>
          </a:xfrm>
        </p:grpSpPr>
        <p:sp>
          <p:nvSpPr>
            <p:cNvPr id="10" name="Rectangle 9"/>
            <p:cNvSpPr/>
            <p:nvPr/>
          </p:nvSpPr>
          <p:spPr>
            <a:xfrm>
              <a:off x="1158007" y="4420804"/>
              <a:ext cx="328936" cy="276999"/>
            </a:xfrm>
            <a:prstGeom prst="rect">
              <a:avLst/>
            </a:prstGeom>
          </p:spPr>
          <p:txBody>
            <a:bodyPr wrap="none">
              <a:spAutoFit/>
            </a:bodyPr>
            <a:lstStyle/>
            <a:p>
              <a:r>
                <a:rPr lang="en-AU" sz="1200" i="1" dirty="0" smtClean="0">
                  <a:latin typeface="Symbol" pitchFamily="18" charset="2"/>
                </a:rPr>
                <a:t>h</a:t>
              </a:r>
              <a:r>
                <a:rPr lang="en-AU" sz="1200" baseline="-25000" dirty="0" smtClean="0"/>
                <a:t>2</a:t>
              </a:r>
              <a:endParaRPr lang="en-AU" sz="1200" baseline="-25000" dirty="0"/>
            </a:p>
          </p:txBody>
        </p:sp>
        <p:sp>
          <p:nvSpPr>
            <p:cNvPr id="11" name="Oval 10"/>
            <p:cNvSpPr/>
            <p:nvPr/>
          </p:nvSpPr>
          <p:spPr>
            <a:xfrm>
              <a:off x="1169349" y="4442389"/>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2" name="Group 11"/>
          <p:cNvGrpSpPr/>
          <p:nvPr/>
        </p:nvGrpSpPr>
        <p:grpSpPr>
          <a:xfrm>
            <a:off x="1911169" y="5032675"/>
            <a:ext cx="328936" cy="295050"/>
            <a:chOff x="1694968" y="4427925"/>
            <a:chExt cx="328936" cy="295050"/>
          </a:xfrm>
        </p:grpSpPr>
        <p:sp>
          <p:nvSpPr>
            <p:cNvPr id="13" name="Rectangle 12"/>
            <p:cNvSpPr/>
            <p:nvPr/>
          </p:nvSpPr>
          <p:spPr>
            <a:xfrm>
              <a:off x="1694968" y="4427925"/>
              <a:ext cx="328936" cy="276999"/>
            </a:xfrm>
            <a:prstGeom prst="rect">
              <a:avLst/>
            </a:prstGeom>
          </p:spPr>
          <p:txBody>
            <a:bodyPr wrap="none">
              <a:spAutoFit/>
            </a:bodyPr>
            <a:lstStyle/>
            <a:p>
              <a:r>
                <a:rPr lang="en-AU" sz="1200" i="1" dirty="0" smtClean="0">
                  <a:latin typeface="Symbol" pitchFamily="18" charset="2"/>
                </a:rPr>
                <a:t>h</a:t>
              </a:r>
              <a:r>
                <a:rPr lang="en-AU" sz="1200" baseline="-25000" dirty="0" smtClean="0"/>
                <a:t>3</a:t>
              </a:r>
              <a:endParaRPr lang="en-AU" sz="1200" baseline="-25000" dirty="0"/>
            </a:p>
          </p:txBody>
        </p:sp>
        <p:sp>
          <p:nvSpPr>
            <p:cNvPr id="14" name="Oval 13"/>
            <p:cNvSpPr/>
            <p:nvPr/>
          </p:nvSpPr>
          <p:spPr>
            <a:xfrm>
              <a:off x="1706310" y="4449510"/>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Group 14"/>
          <p:cNvGrpSpPr/>
          <p:nvPr/>
        </p:nvGrpSpPr>
        <p:grpSpPr>
          <a:xfrm>
            <a:off x="7414593" y="5024129"/>
            <a:ext cx="380232" cy="295050"/>
            <a:chOff x="2865741" y="4436471"/>
            <a:chExt cx="380232" cy="295050"/>
          </a:xfrm>
        </p:grpSpPr>
        <p:sp>
          <p:nvSpPr>
            <p:cNvPr id="16" name="Rectangle 15"/>
            <p:cNvSpPr/>
            <p:nvPr/>
          </p:nvSpPr>
          <p:spPr>
            <a:xfrm>
              <a:off x="2865741" y="4436471"/>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28</a:t>
              </a:r>
              <a:endParaRPr lang="en-AU" sz="1200" baseline="-25000" dirty="0"/>
            </a:p>
          </p:txBody>
        </p:sp>
        <p:sp>
          <p:nvSpPr>
            <p:cNvPr id="17" name="Oval 16"/>
            <p:cNvSpPr/>
            <p:nvPr/>
          </p:nvSpPr>
          <p:spPr>
            <a:xfrm>
              <a:off x="2911267" y="4458056"/>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Rectangle 17"/>
          <p:cNvSpPr/>
          <p:nvPr/>
        </p:nvSpPr>
        <p:spPr>
          <a:xfrm>
            <a:off x="2572460" y="5019806"/>
            <a:ext cx="300082" cy="276999"/>
          </a:xfrm>
          <a:prstGeom prst="rect">
            <a:avLst/>
          </a:prstGeom>
        </p:spPr>
        <p:txBody>
          <a:bodyPr wrap="none">
            <a:spAutoFit/>
          </a:bodyPr>
          <a:lstStyle/>
          <a:p>
            <a:r>
              <a:rPr lang="en-AU" sz="1200" dirty="0" smtClean="0"/>
              <a:t>…</a:t>
            </a:r>
            <a:endParaRPr lang="en-AU" sz="1200" dirty="0"/>
          </a:p>
        </p:txBody>
      </p:sp>
      <p:grpSp>
        <p:nvGrpSpPr>
          <p:cNvPr id="19" name="Group 18"/>
          <p:cNvGrpSpPr/>
          <p:nvPr/>
        </p:nvGrpSpPr>
        <p:grpSpPr>
          <a:xfrm>
            <a:off x="3830656" y="5034102"/>
            <a:ext cx="380232" cy="295050"/>
            <a:chOff x="4892518" y="4446442"/>
            <a:chExt cx="380232" cy="295050"/>
          </a:xfrm>
        </p:grpSpPr>
        <p:sp>
          <p:nvSpPr>
            <p:cNvPr id="20" name="Rectangle 19"/>
            <p:cNvSpPr/>
            <p:nvPr/>
          </p:nvSpPr>
          <p:spPr>
            <a:xfrm>
              <a:off x="4892518" y="4446442"/>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14</a:t>
              </a:r>
              <a:endParaRPr lang="en-AU" sz="1200" baseline="-25000" dirty="0"/>
            </a:p>
          </p:txBody>
        </p:sp>
        <p:sp>
          <p:nvSpPr>
            <p:cNvPr id="21" name="Oval 20"/>
            <p:cNvSpPr/>
            <p:nvPr/>
          </p:nvSpPr>
          <p:spPr>
            <a:xfrm>
              <a:off x="4938044" y="4468027"/>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2" name="Group 21"/>
          <p:cNvGrpSpPr/>
          <p:nvPr/>
        </p:nvGrpSpPr>
        <p:grpSpPr>
          <a:xfrm>
            <a:off x="4396808" y="5041223"/>
            <a:ext cx="380232" cy="295050"/>
            <a:chOff x="5369658" y="4470655"/>
            <a:chExt cx="380232" cy="295050"/>
          </a:xfrm>
        </p:grpSpPr>
        <p:sp>
          <p:nvSpPr>
            <p:cNvPr id="23" name="Rectangle 22"/>
            <p:cNvSpPr/>
            <p:nvPr/>
          </p:nvSpPr>
          <p:spPr>
            <a:xfrm>
              <a:off x="5369658" y="4470655"/>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15</a:t>
              </a:r>
              <a:endParaRPr lang="en-AU" sz="1200" baseline="-25000" dirty="0"/>
            </a:p>
          </p:txBody>
        </p:sp>
        <p:sp>
          <p:nvSpPr>
            <p:cNvPr id="24" name="Oval 23"/>
            <p:cNvSpPr/>
            <p:nvPr/>
          </p:nvSpPr>
          <p:spPr>
            <a:xfrm>
              <a:off x="5415184" y="4492240"/>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5" name="Group 24"/>
          <p:cNvGrpSpPr/>
          <p:nvPr/>
        </p:nvGrpSpPr>
        <p:grpSpPr>
          <a:xfrm>
            <a:off x="4949953" y="5031252"/>
            <a:ext cx="380232" cy="295050"/>
            <a:chOff x="5906619" y="4477776"/>
            <a:chExt cx="380232" cy="295050"/>
          </a:xfrm>
        </p:grpSpPr>
        <p:sp>
          <p:nvSpPr>
            <p:cNvPr id="26" name="Rectangle 25"/>
            <p:cNvSpPr/>
            <p:nvPr/>
          </p:nvSpPr>
          <p:spPr>
            <a:xfrm>
              <a:off x="5906619" y="4477776"/>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16</a:t>
              </a:r>
              <a:endParaRPr lang="en-AU" sz="1200" baseline="-25000" dirty="0"/>
            </a:p>
          </p:txBody>
        </p:sp>
        <p:sp>
          <p:nvSpPr>
            <p:cNvPr id="27" name="Oval 26"/>
            <p:cNvSpPr/>
            <p:nvPr/>
          </p:nvSpPr>
          <p:spPr>
            <a:xfrm>
              <a:off x="5952145" y="4499361"/>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8" name="Group 27"/>
          <p:cNvGrpSpPr/>
          <p:nvPr/>
        </p:nvGrpSpPr>
        <p:grpSpPr>
          <a:xfrm>
            <a:off x="6308658" y="5022706"/>
            <a:ext cx="380232" cy="295050"/>
            <a:chOff x="7111576" y="4486322"/>
            <a:chExt cx="380232" cy="295050"/>
          </a:xfrm>
        </p:grpSpPr>
        <p:sp>
          <p:nvSpPr>
            <p:cNvPr id="29" name="Rectangle 28"/>
            <p:cNvSpPr/>
            <p:nvPr/>
          </p:nvSpPr>
          <p:spPr>
            <a:xfrm>
              <a:off x="7111576" y="4486322"/>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26</a:t>
              </a:r>
              <a:endParaRPr lang="en-AU" sz="1200" baseline="-25000" dirty="0"/>
            </a:p>
          </p:txBody>
        </p:sp>
        <p:sp>
          <p:nvSpPr>
            <p:cNvPr id="30" name="Oval 29"/>
            <p:cNvSpPr/>
            <p:nvPr/>
          </p:nvSpPr>
          <p:spPr>
            <a:xfrm>
              <a:off x="7157102" y="4507907"/>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1" name="Rectangle 30"/>
          <p:cNvSpPr/>
          <p:nvPr/>
        </p:nvSpPr>
        <p:spPr>
          <a:xfrm>
            <a:off x="5623801" y="5017620"/>
            <a:ext cx="300082" cy="276999"/>
          </a:xfrm>
          <a:prstGeom prst="rect">
            <a:avLst/>
          </a:prstGeom>
        </p:spPr>
        <p:txBody>
          <a:bodyPr wrap="none">
            <a:spAutoFit/>
          </a:bodyPr>
          <a:lstStyle/>
          <a:p>
            <a:r>
              <a:rPr lang="en-AU" sz="1200" dirty="0" smtClean="0"/>
              <a:t>…</a:t>
            </a:r>
            <a:endParaRPr lang="en-AU" sz="1200" dirty="0"/>
          </a:p>
        </p:txBody>
      </p:sp>
      <p:grpSp>
        <p:nvGrpSpPr>
          <p:cNvPr id="32" name="Group 31"/>
          <p:cNvGrpSpPr/>
          <p:nvPr/>
        </p:nvGrpSpPr>
        <p:grpSpPr>
          <a:xfrm>
            <a:off x="3257356" y="5031250"/>
            <a:ext cx="380232" cy="295050"/>
            <a:chOff x="3419793" y="4443592"/>
            <a:chExt cx="380232" cy="295050"/>
          </a:xfrm>
        </p:grpSpPr>
        <p:sp>
          <p:nvSpPr>
            <p:cNvPr id="33" name="Rectangle 32"/>
            <p:cNvSpPr/>
            <p:nvPr/>
          </p:nvSpPr>
          <p:spPr>
            <a:xfrm>
              <a:off x="3419793" y="4443592"/>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13</a:t>
              </a:r>
              <a:endParaRPr lang="en-AU" sz="1200" baseline="-25000" dirty="0"/>
            </a:p>
          </p:txBody>
        </p:sp>
        <p:sp>
          <p:nvSpPr>
            <p:cNvPr id="34" name="Oval 33"/>
            <p:cNvSpPr/>
            <p:nvPr/>
          </p:nvSpPr>
          <p:spPr>
            <a:xfrm>
              <a:off x="3465319" y="4465177"/>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8" name="Group 37"/>
          <p:cNvGrpSpPr/>
          <p:nvPr/>
        </p:nvGrpSpPr>
        <p:grpSpPr>
          <a:xfrm>
            <a:off x="6859542" y="5038370"/>
            <a:ext cx="380232" cy="295050"/>
            <a:chOff x="7605816" y="4433618"/>
            <a:chExt cx="380232" cy="295050"/>
          </a:xfrm>
        </p:grpSpPr>
        <p:sp>
          <p:nvSpPr>
            <p:cNvPr id="39" name="Rectangle 38"/>
            <p:cNvSpPr/>
            <p:nvPr/>
          </p:nvSpPr>
          <p:spPr>
            <a:xfrm>
              <a:off x="7605816" y="4433618"/>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27</a:t>
              </a:r>
              <a:endParaRPr lang="en-AU" sz="1200" baseline="-25000" dirty="0"/>
            </a:p>
          </p:txBody>
        </p:sp>
        <p:sp>
          <p:nvSpPr>
            <p:cNvPr id="40" name="Oval 39"/>
            <p:cNvSpPr/>
            <p:nvPr/>
          </p:nvSpPr>
          <p:spPr>
            <a:xfrm>
              <a:off x="7651342" y="4455203"/>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57" name="Straight Arrow Connector 56"/>
          <p:cNvCxnSpPr/>
          <p:nvPr/>
        </p:nvCxnSpPr>
        <p:spPr>
          <a:xfrm flipV="1">
            <a:off x="962656" y="53427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1502406" y="534909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2061206" y="533639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7587901" y="533639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4024220" y="53427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583020" y="53427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141820" y="53427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6500720" y="53300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7053170" y="534909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3446370" y="53427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799543" y="5621352"/>
            <a:ext cx="303288" cy="276999"/>
          </a:xfrm>
          <a:prstGeom prst="rect">
            <a:avLst/>
          </a:prstGeom>
        </p:spPr>
        <p:txBody>
          <a:bodyPr wrap="none">
            <a:spAutoFit/>
          </a:bodyPr>
          <a:lstStyle/>
          <a:p>
            <a:r>
              <a:rPr lang="en-AU" sz="1200" i="1" dirty="0" smtClean="0">
                <a:latin typeface="Symbol" pitchFamily="18" charset="2"/>
              </a:rPr>
              <a:t>e</a:t>
            </a:r>
            <a:r>
              <a:rPr lang="en-AU" sz="1200" baseline="-25000" dirty="0" smtClean="0"/>
              <a:t>1</a:t>
            </a:r>
            <a:endParaRPr lang="en-AU" sz="1200" baseline="-25000" dirty="0"/>
          </a:p>
        </p:txBody>
      </p:sp>
      <p:sp>
        <p:nvSpPr>
          <p:cNvPr id="70" name="Rectangle 69"/>
          <p:cNvSpPr/>
          <p:nvPr/>
        </p:nvSpPr>
        <p:spPr>
          <a:xfrm>
            <a:off x="1345643" y="5621352"/>
            <a:ext cx="303288" cy="276999"/>
          </a:xfrm>
          <a:prstGeom prst="rect">
            <a:avLst/>
          </a:prstGeom>
        </p:spPr>
        <p:txBody>
          <a:bodyPr wrap="none">
            <a:spAutoFit/>
          </a:bodyPr>
          <a:lstStyle/>
          <a:p>
            <a:r>
              <a:rPr lang="en-AU" sz="1200" i="1" dirty="0" smtClean="0">
                <a:latin typeface="Symbol" pitchFamily="18" charset="2"/>
              </a:rPr>
              <a:t>e</a:t>
            </a:r>
            <a:r>
              <a:rPr lang="en-AU" sz="1200" baseline="-25000" dirty="0" smtClean="0"/>
              <a:t>2</a:t>
            </a:r>
            <a:endParaRPr lang="en-AU" sz="1200" baseline="-25000" dirty="0"/>
          </a:p>
        </p:txBody>
      </p:sp>
      <p:sp>
        <p:nvSpPr>
          <p:cNvPr id="71" name="Rectangle 70"/>
          <p:cNvSpPr/>
          <p:nvPr/>
        </p:nvSpPr>
        <p:spPr>
          <a:xfrm>
            <a:off x="1898093" y="5621352"/>
            <a:ext cx="303288" cy="276999"/>
          </a:xfrm>
          <a:prstGeom prst="rect">
            <a:avLst/>
          </a:prstGeom>
        </p:spPr>
        <p:txBody>
          <a:bodyPr wrap="none">
            <a:spAutoFit/>
          </a:bodyPr>
          <a:lstStyle/>
          <a:p>
            <a:r>
              <a:rPr lang="en-AU" sz="1200" i="1" dirty="0" smtClean="0">
                <a:latin typeface="Symbol" pitchFamily="18" charset="2"/>
              </a:rPr>
              <a:t>e</a:t>
            </a:r>
            <a:r>
              <a:rPr lang="en-AU" sz="1200" baseline="-25000" dirty="0" smtClean="0"/>
              <a:t>3</a:t>
            </a:r>
            <a:endParaRPr lang="en-AU" sz="1200" baseline="-25000" dirty="0"/>
          </a:p>
        </p:txBody>
      </p:sp>
      <p:sp>
        <p:nvSpPr>
          <p:cNvPr id="72" name="Rectangle 71"/>
          <p:cNvSpPr/>
          <p:nvPr/>
        </p:nvSpPr>
        <p:spPr>
          <a:xfrm>
            <a:off x="7423046" y="561500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28</a:t>
            </a:r>
            <a:endParaRPr lang="en-AU" sz="1200" baseline="-25000" dirty="0"/>
          </a:p>
        </p:txBody>
      </p:sp>
      <p:sp>
        <p:nvSpPr>
          <p:cNvPr id="73" name="Rectangle 72"/>
          <p:cNvSpPr/>
          <p:nvPr/>
        </p:nvSpPr>
        <p:spPr>
          <a:xfrm>
            <a:off x="3281515" y="562135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13</a:t>
            </a:r>
            <a:endParaRPr lang="en-AU" sz="1200" baseline="-25000" dirty="0"/>
          </a:p>
        </p:txBody>
      </p:sp>
      <p:sp>
        <p:nvSpPr>
          <p:cNvPr id="74" name="Rectangle 73"/>
          <p:cNvSpPr/>
          <p:nvPr/>
        </p:nvSpPr>
        <p:spPr>
          <a:xfrm>
            <a:off x="3865715" y="562135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14</a:t>
            </a:r>
            <a:endParaRPr lang="en-AU" sz="1200" baseline="-25000" dirty="0"/>
          </a:p>
        </p:txBody>
      </p:sp>
      <p:sp>
        <p:nvSpPr>
          <p:cNvPr id="75" name="Rectangle 74"/>
          <p:cNvSpPr/>
          <p:nvPr/>
        </p:nvSpPr>
        <p:spPr>
          <a:xfrm>
            <a:off x="4418165" y="562135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15</a:t>
            </a:r>
            <a:endParaRPr lang="en-AU" sz="1200" baseline="-25000" dirty="0"/>
          </a:p>
        </p:txBody>
      </p:sp>
      <p:sp>
        <p:nvSpPr>
          <p:cNvPr id="76" name="Rectangle 75"/>
          <p:cNvSpPr/>
          <p:nvPr/>
        </p:nvSpPr>
        <p:spPr>
          <a:xfrm>
            <a:off x="4976965" y="562135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16</a:t>
            </a:r>
            <a:endParaRPr lang="en-AU" sz="1200" baseline="-25000" dirty="0"/>
          </a:p>
        </p:txBody>
      </p:sp>
      <p:sp>
        <p:nvSpPr>
          <p:cNvPr id="77" name="Rectangle 76"/>
          <p:cNvSpPr/>
          <p:nvPr/>
        </p:nvSpPr>
        <p:spPr>
          <a:xfrm>
            <a:off x="6340473" y="5606910"/>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26</a:t>
            </a:r>
            <a:endParaRPr lang="en-AU" sz="1200" baseline="-25000" dirty="0"/>
          </a:p>
        </p:txBody>
      </p:sp>
      <p:sp>
        <p:nvSpPr>
          <p:cNvPr id="78" name="Rectangle 77"/>
          <p:cNvSpPr/>
          <p:nvPr/>
        </p:nvSpPr>
        <p:spPr>
          <a:xfrm>
            <a:off x="6881965" y="561500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27</a:t>
            </a:r>
            <a:endParaRPr lang="en-AU" sz="1200" baseline="-25000" dirty="0"/>
          </a:p>
        </p:txBody>
      </p:sp>
      <p:sp>
        <p:nvSpPr>
          <p:cNvPr id="79" name="Rectangle 78"/>
          <p:cNvSpPr/>
          <p:nvPr/>
        </p:nvSpPr>
        <p:spPr>
          <a:xfrm>
            <a:off x="2572460" y="5572256"/>
            <a:ext cx="300082" cy="276999"/>
          </a:xfrm>
          <a:prstGeom prst="rect">
            <a:avLst/>
          </a:prstGeom>
        </p:spPr>
        <p:txBody>
          <a:bodyPr wrap="none">
            <a:spAutoFit/>
          </a:bodyPr>
          <a:lstStyle/>
          <a:p>
            <a:r>
              <a:rPr lang="en-AU" sz="1200" dirty="0" smtClean="0"/>
              <a:t>…</a:t>
            </a:r>
            <a:endParaRPr lang="en-AU" sz="1200" dirty="0"/>
          </a:p>
        </p:txBody>
      </p:sp>
      <p:sp>
        <p:nvSpPr>
          <p:cNvPr id="80" name="Rectangle 79"/>
          <p:cNvSpPr/>
          <p:nvPr/>
        </p:nvSpPr>
        <p:spPr>
          <a:xfrm>
            <a:off x="5614974" y="5572256"/>
            <a:ext cx="300082" cy="276999"/>
          </a:xfrm>
          <a:prstGeom prst="rect">
            <a:avLst/>
          </a:prstGeom>
        </p:spPr>
        <p:txBody>
          <a:bodyPr wrap="none">
            <a:spAutoFit/>
          </a:bodyPr>
          <a:lstStyle/>
          <a:p>
            <a:r>
              <a:rPr lang="en-AU" sz="1200" dirty="0" smtClean="0"/>
              <a:t>…</a:t>
            </a:r>
            <a:endParaRPr lang="en-AU" sz="1200" dirty="0"/>
          </a:p>
        </p:txBody>
      </p:sp>
      <p:sp>
        <p:nvSpPr>
          <p:cNvPr id="81" name="Rectangle 80"/>
          <p:cNvSpPr/>
          <p:nvPr/>
        </p:nvSpPr>
        <p:spPr>
          <a:xfrm>
            <a:off x="390510" y="6101084"/>
            <a:ext cx="8310288" cy="430887"/>
          </a:xfrm>
          <a:prstGeom prst="rect">
            <a:avLst/>
          </a:prstGeom>
        </p:spPr>
        <p:txBody>
          <a:bodyPr wrap="none">
            <a:spAutoFit/>
          </a:bodyPr>
          <a:lstStyle/>
          <a:p>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1</a:t>
            </a:r>
            <a:r>
              <a:rPr lang="en-AU" sz="1100" dirty="0" smtClean="0">
                <a:latin typeface="Arial" pitchFamily="34" charset="0"/>
                <a:cs typeface="Arial" pitchFamily="34" charset="0"/>
              </a:rPr>
              <a:t> = Appointment </a:t>
            </a:r>
            <a:r>
              <a:rPr lang="en-AU" sz="1100" dirty="0" err="1" smtClean="0">
                <a:latin typeface="Arial" pitchFamily="34" charset="0"/>
                <a:cs typeface="Arial" pitchFamily="34" charset="0"/>
              </a:rPr>
              <a:t>Type</a:t>
            </a:r>
            <a:r>
              <a:rPr lang="en-AU" sz="1100" baseline="-25000" dirty="0" err="1" smtClean="0">
                <a:latin typeface="Arial" pitchFamily="34" charset="0"/>
                <a:cs typeface="Arial" pitchFamily="34" charset="0"/>
              </a:rPr>
              <a:t>Pre</a:t>
            </a:r>
            <a:r>
              <a:rPr lang="en-AU" sz="1100" dirty="0" smtClean="0">
                <a:latin typeface="Arial" pitchFamily="34" charset="0"/>
                <a:cs typeface="Arial" pitchFamily="34" charset="0"/>
              </a:rPr>
              <a:t>, </a:t>
            </a:r>
            <a:r>
              <a:rPr lang="en-AU" sz="1100" i="1" dirty="0">
                <a:latin typeface="Symbol" pitchFamily="18" charset="2"/>
                <a:cs typeface="Arial" pitchFamily="34" charset="0"/>
              </a:rPr>
              <a:t>h</a:t>
            </a:r>
            <a:r>
              <a:rPr lang="en-AU" sz="1100" baseline="-25000" dirty="0" smtClean="0">
                <a:latin typeface="Arial" pitchFamily="34" charset="0"/>
                <a:cs typeface="Arial" pitchFamily="34" charset="0"/>
              </a:rPr>
              <a:t>2</a:t>
            </a:r>
            <a:r>
              <a:rPr lang="en-AU" sz="1100" dirty="0" smtClean="0">
                <a:latin typeface="Arial" pitchFamily="34" charset="0"/>
                <a:cs typeface="Arial" pitchFamily="34" charset="0"/>
              </a:rPr>
              <a:t> = Travel </a:t>
            </a:r>
            <a:r>
              <a:rPr lang="en-AU" sz="1100" dirty="0" err="1" smtClean="0">
                <a:latin typeface="Arial" pitchFamily="34" charset="0"/>
                <a:cs typeface="Arial" pitchFamily="34" charset="0"/>
              </a:rPr>
              <a:t>Distance</a:t>
            </a:r>
            <a:r>
              <a:rPr lang="en-AU" sz="1100" baseline="-25000" dirty="0" err="1" smtClean="0">
                <a:latin typeface="Arial" pitchFamily="34" charset="0"/>
                <a:cs typeface="Arial" pitchFamily="34" charset="0"/>
              </a:rPr>
              <a:t>Pre</a:t>
            </a:r>
            <a:r>
              <a:rPr lang="en-AU" sz="1100" dirty="0" smtClean="0">
                <a:latin typeface="Arial" pitchFamily="34" charset="0"/>
                <a:cs typeface="Arial" pitchFamily="34" charset="0"/>
              </a:rPr>
              <a:t>, </a:t>
            </a:r>
            <a:r>
              <a:rPr lang="en-AU" sz="1100" i="1" dirty="0">
                <a:latin typeface="Symbol" pitchFamily="18" charset="2"/>
                <a:cs typeface="Arial" pitchFamily="34" charset="0"/>
              </a:rPr>
              <a:t>h</a:t>
            </a:r>
            <a:r>
              <a:rPr lang="en-AU" sz="1100" baseline="-25000" dirty="0" smtClean="0">
                <a:latin typeface="Arial" pitchFamily="34" charset="0"/>
                <a:cs typeface="Arial" pitchFamily="34" charset="0"/>
              </a:rPr>
              <a:t>3</a:t>
            </a:r>
            <a:r>
              <a:rPr lang="en-AU" sz="1100" dirty="0" smtClean="0">
                <a:latin typeface="Arial" pitchFamily="34" charset="0"/>
                <a:cs typeface="Arial" pitchFamily="34" charset="0"/>
              </a:rPr>
              <a:t> = Site </a:t>
            </a:r>
            <a:r>
              <a:rPr lang="en-AU" sz="1100" dirty="0" err="1" smtClean="0">
                <a:latin typeface="Arial" pitchFamily="34" charset="0"/>
                <a:cs typeface="Arial" pitchFamily="34" charset="0"/>
              </a:rPr>
              <a:t>Type</a:t>
            </a:r>
            <a:r>
              <a:rPr lang="en-AU" sz="1100" baseline="-25000" dirty="0" err="1" smtClean="0">
                <a:latin typeface="Arial" pitchFamily="34" charset="0"/>
                <a:cs typeface="Arial" pitchFamily="34" charset="0"/>
              </a:rPr>
              <a:t>Pre</a:t>
            </a:r>
            <a:r>
              <a:rPr lang="en-AU" sz="1100" dirty="0" smtClean="0">
                <a:latin typeface="Arial" pitchFamily="34" charset="0"/>
                <a:cs typeface="Arial" pitchFamily="34" charset="0"/>
              </a:rPr>
              <a:t> …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13</a:t>
            </a:r>
            <a:r>
              <a:rPr lang="en-AU" sz="1100" dirty="0" smtClean="0">
                <a:latin typeface="Arial" pitchFamily="34" charset="0"/>
                <a:cs typeface="Arial" pitchFamily="34" charset="0"/>
              </a:rPr>
              <a:t> = Would Not </a:t>
            </a:r>
            <a:r>
              <a:rPr lang="en-AU" sz="1100" dirty="0" err="1" smtClean="0">
                <a:latin typeface="Arial" pitchFamily="34" charset="0"/>
                <a:cs typeface="Arial" pitchFamily="34" charset="0"/>
              </a:rPr>
              <a:t>Donate</a:t>
            </a:r>
            <a:r>
              <a:rPr lang="en-AU" sz="1100" baseline="-25000" dirty="0" err="1" smtClean="0">
                <a:latin typeface="Arial" pitchFamily="34" charset="0"/>
                <a:cs typeface="Arial" pitchFamily="34" charset="0"/>
              </a:rPr>
              <a:t>Pre</a:t>
            </a:r>
            <a:r>
              <a:rPr lang="en-AU" sz="1100" dirty="0" smtClean="0">
                <a:latin typeface="Arial" pitchFamily="34" charset="0"/>
                <a:cs typeface="Arial" pitchFamily="34" charset="0"/>
              </a:rPr>
              <a:t>,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14</a:t>
            </a:r>
            <a:r>
              <a:rPr lang="en-AU" sz="1100" dirty="0" smtClean="0">
                <a:latin typeface="Arial" pitchFamily="34" charset="0"/>
                <a:cs typeface="Arial" pitchFamily="34" charset="0"/>
              </a:rPr>
              <a:t> = Appointment </a:t>
            </a:r>
            <a:r>
              <a:rPr lang="en-AU" sz="1100" dirty="0" err="1" smtClean="0">
                <a:latin typeface="Arial" pitchFamily="34" charset="0"/>
                <a:cs typeface="Arial" pitchFamily="34" charset="0"/>
              </a:rPr>
              <a:t>Type</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a:t>
            </a:r>
          </a:p>
          <a:p>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15</a:t>
            </a:r>
            <a:r>
              <a:rPr lang="en-AU" sz="1100" dirty="0" smtClean="0">
                <a:latin typeface="Arial" pitchFamily="34" charset="0"/>
                <a:cs typeface="Arial" pitchFamily="34" charset="0"/>
              </a:rPr>
              <a:t> = Travel </a:t>
            </a:r>
            <a:r>
              <a:rPr lang="en-AU" sz="1100" dirty="0" err="1" smtClean="0">
                <a:latin typeface="Arial" pitchFamily="34" charset="0"/>
                <a:cs typeface="Arial" pitchFamily="34" charset="0"/>
              </a:rPr>
              <a:t>Distance</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16</a:t>
            </a:r>
            <a:r>
              <a:rPr lang="en-AU" sz="1100" dirty="0" smtClean="0">
                <a:latin typeface="Arial" pitchFamily="34" charset="0"/>
                <a:cs typeface="Arial" pitchFamily="34" charset="0"/>
              </a:rPr>
              <a:t> = Site </a:t>
            </a:r>
            <a:r>
              <a:rPr lang="en-AU" sz="1100" dirty="0" err="1" smtClean="0">
                <a:latin typeface="Arial" pitchFamily="34" charset="0"/>
                <a:cs typeface="Arial" pitchFamily="34" charset="0"/>
              </a:rPr>
              <a:t>Type</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 …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26</a:t>
            </a:r>
            <a:r>
              <a:rPr lang="en-AU" sz="1100" dirty="0" smtClean="0">
                <a:latin typeface="Arial" pitchFamily="34" charset="0"/>
                <a:cs typeface="Arial" pitchFamily="34" charset="0"/>
              </a:rPr>
              <a:t> = Would Not </a:t>
            </a:r>
            <a:r>
              <a:rPr lang="en-AU" sz="1100" dirty="0" err="1" smtClean="0">
                <a:latin typeface="Arial" pitchFamily="34" charset="0"/>
                <a:cs typeface="Arial" pitchFamily="34" charset="0"/>
              </a:rPr>
              <a:t>Donate</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27</a:t>
            </a:r>
            <a:r>
              <a:rPr lang="en-AU" sz="1100" dirty="0" smtClean="0">
                <a:latin typeface="Arial" pitchFamily="34" charset="0"/>
                <a:cs typeface="Arial" pitchFamily="34" charset="0"/>
              </a:rPr>
              <a:t> = </a:t>
            </a:r>
            <a:r>
              <a:rPr lang="en-AU" sz="1100" dirty="0" err="1" smtClean="0">
                <a:latin typeface="Arial" pitchFamily="34" charset="0"/>
                <a:cs typeface="Arial" pitchFamily="34" charset="0"/>
              </a:rPr>
              <a:t>Target</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28</a:t>
            </a:r>
            <a:r>
              <a:rPr lang="en-AU" sz="1100" dirty="0" smtClean="0">
                <a:latin typeface="Arial" pitchFamily="34" charset="0"/>
                <a:cs typeface="Arial" pitchFamily="34" charset="0"/>
              </a:rPr>
              <a:t> </a:t>
            </a:r>
            <a:r>
              <a:rPr lang="en-AU" sz="1100" dirty="0">
                <a:latin typeface="Arial" pitchFamily="34" charset="0"/>
                <a:cs typeface="Arial" pitchFamily="34" charset="0"/>
              </a:rPr>
              <a:t>= </a:t>
            </a:r>
            <a:r>
              <a:rPr lang="en-AU" sz="1100" dirty="0" err="1" smtClean="0">
                <a:latin typeface="Arial" pitchFamily="34" charset="0"/>
                <a:cs typeface="Arial" pitchFamily="34" charset="0"/>
              </a:rPr>
              <a:t>Need</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a:t>
            </a:r>
            <a:r>
              <a:rPr lang="en-AU" sz="1100" i="1" dirty="0" smtClean="0">
                <a:latin typeface="Symbol" pitchFamily="18" charset="2"/>
                <a:cs typeface="Arial" pitchFamily="34" charset="0"/>
              </a:rPr>
              <a:t> h</a:t>
            </a:r>
            <a:r>
              <a:rPr lang="en-AU" sz="1100" baseline="-25000" dirty="0" smtClean="0">
                <a:latin typeface="Arial" pitchFamily="34" charset="0"/>
                <a:cs typeface="Arial" pitchFamily="34" charset="0"/>
              </a:rPr>
              <a:t>29</a:t>
            </a:r>
            <a:r>
              <a:rPr lang="en-AU" sz="1100" dirty="0" smtClean="0">
                <a:latin typeface="Arial" pitchFamily="34" charset="0"/>
                <a:cs typeface="Arial" pitchFamily="34" charset="0"/>
              </a:rPr>
              <a:t> </a:t>
            </a:r>
            <a:r>
              <a:rPr lang="en-AU" sz="1100" dirty="0">
                <a:latin typeface="Arial" pitchFamily="34" charset="0"/>
                <a:cs typeface="Arial" pitchFamily="34" charset="0"/>
              </a:rPr>
              <a:t>= </a:t>
            </a:r>
            <a:r>
              <a:rPr lang="en-AU" sz="1100" dirty="0" smtClean="0">
                <a:latin typeface="Arial" pitchFamily="34" charset="0"/>
                <a:cs typeface="Arial" pitchFamily="34" charset="0"/>
              </a:rPr>
              <a:t>Target × </a:t>
            </a:r>
            <a:r>
              <a:rPr lang="en-AU" sz="1100" dirty="0" err="1" smtClean="0">
                <a:latin typeface="Arial" pitchFamily="34" charset="0"/>
                <a:cs typeface="Arial" pitchFamily="34" charset="0"/>
              </a:rPr>
              <a:t>Need</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a:t>
            </a:r>
            <a:endParaRPr lang="en-AU" sz="1100" dirty="0">
              <a:latin typeface="Arial" pitchFamily="34" charset="0"/>
              <a:cs typeface="Arial" pitchFamily="34" charset="0"/>
            </a:endParaRPr>
          </a:p>
        </p:txBody>
      </p:sp>
      <p:grpSp>
        <p:nvGrpSpPr>
          <p:cNvPr id="82" name="Group 81"/>
          <p:cNvGrpSpPr/>
          <p:nvPr/>
        </p:nvGrpSpPr>
        <p:grpSpPr>
          <a:xfrm>
            <a:off x="7963789" y="5021261"/>
            <a:ext cx="380232" cy="295050"/>
            <a:chOff x="2865741" y="4436471"/>
            <a:chExt cx="380232" cy="295050"/>
          </a:xfrm>
        </p:grpSpPr>
        <p:sp>
          <p:nvSpPr>
            <p:cNvPr id="83" name="Rectangle 82"/>
            <p:cNvSpPr/>
            <p:nvPr/>
          </p:nvSpPr>
          <p:spPr>
            <a:xfrm>
              <a:off x="2865741" y="4436471"/>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29</a:t>
              </a:r>
              <a:endParaRPr lang="en-AU" sz="1200" baseline="-25000" dirty="0"/>
            </a:p>
          </p:txBody>
        </p:sp>
        <p:sp>
          <p:nvSpPr>
            <p:cNvPr id="84" name="Oval 83"/>
            <p:cNvSpPr/>
            <p:nvPr/>
          </p:nvSpPr>
          <p:spPr>
            <a:xfrm>
              <a:off x="2911267" y="4458056"/>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85" name="Straight Arrow Connector 84"/>
          <p:cNvCxnSpPr/>
          <p:nvPr/>
        </p:nvCxnSpPr>
        <p:spPr>
          <a:xfrm flipV="1">
            <a:off x="8137097" y="5333524"/>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7964150" y="5612134"/>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29</a:t>
            </a:r>
            <a:endParaRPr lang="en-AU" sz="1200" baseline="-25000" dirty="0"/>
          </a:p>
        </p:txBody>
      </p:sp>
      <p:sp>
        <p:nvSpPr>
          <p:cNvPr id="94" name="Oval 93"/>
          <p:cNvSpPr/>
          <p:nvPr/>
        </p:nvSpPr>
        <p:spPr>
          <a:xfrm>
            <a:off x="826168" y="5656760"/>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Oval 96"/>
          <p:cNvSpPr/>
          <p:nvPr/>
        </p:nvSpPr>
        <p:spPr>
          <a:xfrm>
            <a:off x="1376136" y="5655335"/>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Oval 99"/>
          <p:cNvSpPr/>
          <p:nvPr/>
        </p:nvSpPr>
        <p:spPr>
          <a:xfrm>
            <a:off x="1929281" y="5645364"/>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Oval 102"/>
          <p:cNvSpPr/>
          <p:nvPr/>
        </p:nvSpPr>
        <p:spPr>
          <a:xfrm>
            <a:off x="7466889" y="5636818"/>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Oval 105"/>
          <p:cNvSpPr/>
          <p:nvPr/>
        </p:nvSpPr>
        <p:spPr>
          <a:xfrm>
            <a:off x="3882952" y="5646791"/>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Oval 108"/>
          <p:cNvSpPr/>
          <p:nvPr/>
        </p:nvSpPr>
        <p:spPr>
          <a:xfrm>
            <a:off x="4449104" y="5653912"/>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Oval 111"/>
          <p:cNvSpPr/>
          <p:nvPr/>
        </p:nvSpPr>
        <p:spPr>
          <a:xfrm>
            <a:off x="5002249" y="5643941"/>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Oval 114"/>
          <p:cNvSpPr/>
          <p:nvPr/>
        </p:nvSpPr>
        <p:spPr>
          <a:xfrm>
            <a:off x="6360954" y="5635395"/>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Oval 117"/>
          <p:cNvSpPr/>
          <p:nvPr/>
        </p:nvSpPr>
        <p:spPr>
          <a:xfrm>
            <a:off x="3309652" y="5643939"/>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Oval 120"/>
          <p:cNvSpPr/>
          <p:nvPr/>
        </p:nvSpPr>
        <p:spPr>
          <a:xfrm>
            <a:off x="6911838" y="5651059"/>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Oval 123"/>
          <p:cNvSpPr/>
          <p:nvPr/>
        </p:nvSpPr>
        <p:spPr>
          <a:xfrm>
            <a:off x="8007993" y="5633950"/>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Rectangle 124"/>
          <p:cNvSpPr/>
          <p:nvPr/>
        </p:nvSpPr>
        <p:spPr>
          <a:xfrm>
            <a:off x="951943" y="5417704"/>
            <a:ext cx="324128" cy="276999"/>
          </a:xfrm>
          <a:prstGeom prst="rect">
            <a:avLst/>
          </a:prstGeom>
        </p:spPr>
        <p:txBody>
          <a:bodyPr wrap="none">
            <a:spAutoFit/>
          </a:bodyPr>
          <a:lstStyle/>
          <a:p>
            <a:r>
              <a:rPr lang="en-AU" sz="1200" i="1" dirty="0" smtClean="0">
                <a:latin typeface="Symbol" pitchFamily="18" charset="2"/>
              </a:rPr>
              <a:t>m</a:t>
            </a:r>
            <a:r>
              <a:rPr lang="en-AU" sz="1200" baseline="-25000" dirty="0" smtClean="0"/>
              <a:t>1</a:t>
            </a:r>
            <a:endParaRPr lang="en-AU" sz="1200" baseline="-25000" dirty="0"/>
          </a:p>
        </p:txBody>
      </p:sp>
      <p:sp>
        <p:nvSpPr>
          <p:cNvPr id="126" name="Rectangle 125"/>
          <p:cNvSpPr/>
          <p:nvPr/>
        </p:nvSpPr>
        <p:spPr>
          <a:xfrm>
            <a:off x="1498043" y="5417704"/>
            <a:ext cx="324128" cy="276999"/>
          </a:xfrm>
          <a:prstGeom prst="rect">
            <a:avLst/>
          </a:prstGeom>
        </p:spPr>
        <p:txBody>
          <a:bodyPr wrap="none">
            <a:spAutoFit/>
          </a:bodyPr>
          <a:lstStyle/>
          <a:p>
            <a:r>
              <a:rPr lang="en-AU" sz="1200" i="1" dirty="0" smtClean="0">
                <a:latin typeface="Symbol" pitchFamily="18" charset="2"/>
              </a:rPr>
              <a:t>m</a:t>
            </a:r>
            <a:r>
              <a:rPr lang="en-AU" sz="1200" baseline="-25000" dirty="0" smtClean="0"/>
              <a:t>2</a:t>
            </a:r>
            <a:endParaRPr lang="en-AU" sz="1200" baseline="-25000" dirty="0"/>
          </a:p>
        </p:txBody>
      </p:sp>
      <p:sp>
        <p:nvSpPr>
          <p:cNvPr id="127" name="Rectangle 126"/>
          <p:cNvSpPr/>
          <p:nvPr/>
        </p:nvSpPr>
        <p:spPr>
          <a:xfrm>
            <a:off x="2050493" y="5417704"/>
            <a:ext cx="324128" cy="276999"/>
          </a:xfrm>
          <a:prstGeom prst="rect">
            <a:avLst/>
          </a:prstGeom>
        </p:spPr>
        <p:txBody>
          <a:bodyPr wrap="none">
            <a:spAutoFit/>
          </a:bodyPr>
          <a:lstStyle/>
          <a:p>
            <a:r>
              <a:rPr lang="en-AU" sz="1200" i="1" dirty="0" smtClean="0">
                <a:latin typeface="Symbol" pitchFamily="18" charset="2"/>
              </a:rPr>
              <a:t>m</a:t>
            </a:r>
            <a:r>
              <a:rPr lang="en-AU" sz="1200" baseline="-25000" dirty="0" smtClean="0"/>
              <a:t>3</a:t>
            </a:r>
            <a:endParaRPr lang="en-AU" sz="1200" baseline="-25000" dirty="0"/>
          </a:p>
        </p:txBody>
      </p:sp>
      <p:sp>
        <p:nvSpPr>
          <p:cNvPr id="128" name="Rectangle 127"/>
          <p:cNvSpPr/>
          <p:nvPr/>
        </p:nvSpPr>
        <p:spPr>
          <a:xfrm>
            <a:off x="7575446" y="5403262"/>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28</a:t>
            </a:r>
            <a:endParaRPr lang="en-AU" sz="1200" baseline="-25000" dirty="0"/>
          </a:p>
        </p:txBody>
      </p:sp>
      <p:sp>
        <p:nvSpPr>
          <p:cNvPr id="129" name="Rectangle 128"/>
          <p:cNvSpPr/>
          <p:nvPr/>
        </p:nvSpPr>
        <p:spPr>
          <a:xfrm>
            <a:off x="3433915" y="541770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13</a:t>
            </a:r>
            <a:endParaRPr lang="en-AU" sz="1200" baseline="-25000" dirty="0"/>
          </a:p>
        </p:txBody>
      </p:sp>
      <p:sp>
        <p:nvSpPr>
          <p:cNvPr id="130" name="Rectangle 129"/>
          <p:cNvSpPr/>
          <p:nvPr/>
        </p:nvSpPr>
        <p:spPr>
          <a:xfrm>
            <a:off x="4018115" y="541770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14</a:t>
            </a:r>
            <a:endParaRPr lang="en-AU" sz="1200" baseline="-25000" dirty="0"/>
          </a:p>
        </p:txBody>
      </p:sp>
      <p:sp>
        <p:nvSpPr>
          <p:cNvPr id="131" name="Rectangle 130"/>
          <p:cNvSpPr/>
          <p:nvPr/>
        </p:nvSpPr>
        <p:spPr>
          <a:xfrm>
            <a:off x="4570565" y="541770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15</a:t>
            </a:r>
            <a:endParaRPr lang="en-AU" sz="1200" baseline="-25000" dirty="0"/>
          </a:p>
        </p:txBody>
      </p:sp>
      <p:sp>
        <p:nvSpPr>
          <p:cNvPr id="132" name="Rectangle 131"/>
          <p:cNvSpPr/>
          <p:nvPr/>
        </p:nvSpPr>
        <p:spPr>
          <a:xfrm>
            <a:off x="5129365" y="541770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16</a:t>
            </a:r>
            <a:endParaRPr lang="en-AU" sz="1200" baseline="-25000" dirty="0"/>
          </a:p>
        </p:txBody>
      </p:sp>
      <p:sp>
        <p:nvSpPr>
          <p:cNvPr id="133" name="Rectangle 132"/>
          <p:cNvSpPr/>
          <p:nvPr/>
        </p:nvSpPr>
        <p:spPr>
          <a:xfrm>
            <a:off x="6492873" y="5403262"/>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26</a:t>
            </a:r>
            <a:endParaRPr lang="en-AU" sz="1200" baseline="-25000" dirty="0"/>
          </a:p>
        </p:txBody>
      </p:sp>
      <p:sp>
        <p:nvSpPr>
          <p:cNvPr id="134" name="Rectangle 133"/>
          <p:cNvSpPr/>
          <p:nvPr/>
        </p:nvSpPr>
        <p:spPr>
          <a:xfrm>
            <a:off x="7034365" y="541135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27</a:t>
            </a:r>
            <a:endParaRPr lang="en-AU" sz="1200" baseline="-25000" dirty="0"/>
          </a:p>
        </p:txBody>
      </p:sp>
      <p:sp>
        <p:nvSpPr>
          <p:cNvPr id="135" name="Rectangle 134"/>
          <p:cNvSpPr/>
          <p:nvPr/>
        </p:nvSpPr>
        <p:spPr>
          <a:xfrm>
            <a:off x="8116550" y="540039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29</a:t>
            </a:r>
            <a:endParaRPr lang="en-AU" sz="1200" baseline="-25000" dirty="0"/>
          </a:p>
        </p:txBody>
      </p:sp>
    </p:spTree>
    <p:extLst>
      <p:ext uri="{BB962C8B-B14F-4D97-AF65-F5344CB8AC3E}">
        <p14:creationId xmlns:p14="http://schemas.microsoft.com/office/powerpoint/2010/main" val="2855901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pPr marL="0" indent="0">
              <a:buNone/>
            </a:pPr>
            <a:r>
              <a:rPr lang="en-AU" dirty="0"/>
              <a:t>	</a:t>
            </a:r>
            <a:r>
              <a:rPr lang="en-AU" i="1" dirty="0">
                <a:latin typeface="Symbol" pitchFamily="18" charset="2"/>
              </a:rPr>
              <a:t>h</a:t>
            </a:r>
            <a:r>
              <a:rPr lang="en-AU" baseline="-25000" dirty="0"/>
              <a:t>1</a:t>
            </a:r>
            <a:r>
              <a:rPr lang="en-AU" dirty="0"/>
              <a:t>  = </a:t>
            </a:r>
            <a:r>
              <a:rPr lang="en-AU" i="1" dirty="0" smtClean="0">
                <a:latin typeface="Symbol" pitchFamily="18" charset="2"/>
              </a:rPr>
              <a:t>e</a:t>
            </a:r>
            <a:r>
              <a:rPr lang="en-AU" baseline="-25000" dirty="0" smtClean="0"/>
              <a:t>1</a:t>
            </a:r>
            <a:r>
              <a:rPr lang="en-AU" baseline="-25000" dirty="0"/>
              <a:t>		</a:t>
            </a:r>
            <a:r>
              <a:rPr lang="en-AU" baseline="-25000" dirty="0" smtClean="0"/>
              <a:t>	</a:t>
            </a:r>
            <a:r>
              <a:rPr lang="en-AU" i="1" dirty="0" smtClean="0">
                <a:latin typeface="Symbol" pitchFamily="18" charset="2"/>
              </a:rPr>
              <a:t>h</a:t>
            </a:r>
            <a:r>
              <a:rPr lang="en-AU" baseline="-25000" dirty="0" smtClean="0"/>
              <a:t>14</a:t>
            </a:r>
            <a:r>
              <a:rPr lang="en-AU" dirty="0" smtClean="0"/>
              <a:t>  = </a:t>
            </a:r>
            <a:r>
              <a:rPr lang="en-AU" i="1" dirty="0" smtClean="0">
                <a:latin typeface="Symbol" pitchFamily="18" charset="2"/>
              </a:rPr>
              <a:t>e</a:t>
            </a:r>
            <a:r>
              <a:rPr lang="en-AU" baseline="-25000" dirty="0" smtClean="0"/>
              <a:t>14</a:t>
            </a:r>
            <a:endParaRPr lang="en-AU" dirty="0" smtClean="0"/>
          </a:p>
          <a:p>
            <a:pPr marL="0" indent="0">
              <a:buNone/>
            </a:pPr>
            <a:r>
              <a:rPr lang="en-AU" dirty="0" smtClean="0"/>
              <a:t>	</a:t>
            </a:r>
            <a:r>
              <a:rPr lang="en-AU" i="1" dirty="0" smtClean="0">
                <a:latin typeface="Symbol" pitchFamily="18" charset="2"/>
              </a:rPr>
              <a:t>h</a:t>
            </a:r>
            <a:r>
              <a:rPr lang="en-AU" baseline="-25000" dirty="0" smtClean="0"/>
              <a:t>2</a:t>
            </a:r>
            <a:r>
              <a:rPr lang="en-AU" dirty="0" smtClean="0"/>
              <a:t>  = </a:t>
            </a:r>
            <a:r>
              <a:rPr lang="en-AU" i="1" dirty="0" smtClean="0">
                <a:latin typeface="Symbol" pitchFamily="18" charset="2"/>
              </a:rPr>
              <a:t>e</a:t>
            </a:r>
            <a:r>
              <a:rPr lang="en-AU" baseline="-25000" dirty="0" smtClean="0"/>
              <a:t>2			</a:t>
            </a:r>
            <a:r>
              <a:rPr lang="en-AU" i="1" dirty="0" smtClean="0">
                <a:latin typeface="Symbol" pitchFamily="18" charset="2"/>
              </a:rPr>
              <a:t>h</a:t>
            </a:r>
            <a:r>
              <a:rPr lang="en-AU" baseline="-25000" dirty="0" smtClean="0"/>
              <a:t>15</a:t>
            </a:r>
            <a:r>
              <a:rPr lang="en-AU" dirty="0" smtClean="0"/>
              <a:t>  = </a:t>
            </a:r>
            <a:r>
              <a:rPr lang="en-AU" i="1" dirty="0" smtClean="0">
                <a:latin typeface="Symbol" pitchFamily="18" charset="2"/>
              </a:rPr>
              <a:t>e</a:t>
            </a:r>
            <a:r>
              <a:rPr lang="en-AU" baseline="-25000" dirty="0" smtClean="0"/>
              <a:t>15</a:t>
            </a:r>
            <a:endParaRPr lang="en-AU" dirty="0" smtClean="0"/>
          </a:p>
          <a:p>
            <a:pPr marL="0" lvl="0" indent="0">
              <a:buNone/>
            </a:pPr>
            <a:r>
              <a:rPr lang="en-AU" dirty="0"/>
              <a:t>	</a:t>
            </a:r>
            <a:r>
              <a:rPr lang="en-AU" i="1" dirty="0">
                <a:latin typeface="Symbol" pitchFamily="18" charset="2"/>
              </a:rPr>
              <a:t>h</a:t>
            </a:r>
            <a:r>
              <a:rPr lang="en-AU" baseline="-25000" dirty="0"/>
              <a:t>3</a:t>
            </a:r>
            <a:r>
              <a:rPr lang="en-AU" dirty="0"/>
              <a:t>  = </a:t>
            </a:r>
            <a:r>
              <a:rPr lang="en-AU" i="1" dirty="0" smtClean="0">
                <a:latin typeface="Symbol" pitchFamily="18" charset="2"/>
              </a:rPr>
              <a:t>e</a:t>
            </a:r>
            <a:r>
              <a:rPr lang="en-AU" baseline="-25000" dirty="0" smtClean="0"/>
              <a:t>3</a:t>
            </a:r>
            <a:r>
              <a:rPr lang="en-AU" baseline="-25000" dirty="0"/>
              <a:t>		</a:t>
            </a:r>
            <a:r>
              <a:rPr lang="en-AU" baseline="-25000" dirty="0" smtClean="0"/>
              <a:t>	</a:t>
            </a:r>
            <a:r>
              <a:rPr lang="en-AU" i="1" dirty="0" smtClean="0">
                <a:latin typeface="Symbol" pitchFamily="18" charset="2"/>
              </a:rPr>
              <a:t>h</a:t>
            </a:r>
            <a:r>
              <a:rPr lang="en-AU" baseline="-25000" dirty="0" smtClean="0"/>
              <a:t>16</a:t>
            </a:r>
            <a:r>
              <a:rPr lang="en-AU" dirty="0" smtClean="0"/>
              <a:t>  </a:t>
            </a:r>
            <a:r>
              <a:rPr lang="en-AU" dirty="0"/>
              <a:t>= </a:t>
            </a:r>
            <a:r>
              <a:rPr lang="en-AU" i="1" dirty="0" smtClean="0">
                <a:latin typeface="Symbol" pitchFamily="18" charset="2"/>
              </a:rPr>
              <a:t>e</a:t>
            </a:r>
            <a:r>
              <a:rPr lang="en-AU" baseline="-25000" dirty="0" smtClean="0"/>
              <a:t>16</a:t>
            </a:r>
            <a:endParaRPr lang="en-AU" dirty="0"/>
          </a:p>
          <a:p>
            <a:pPr marL="0" indent="0">
              <a:buNone/>
            </a:pPr>
            <a:r>
              <a:rPr lang="en-AU" dirty="0"/>
              <a:t>	.		</a:t>
            </a:r>
            <a:r>
              <a:rPr lang="en-AU" dirty="0" smtClean="0"/>
              <a:t>		.</a:t>
            </a:r>
            <a:endParaRPr lang="en-AU" dirty="0"/>
          </a:p>
          <a:p>
            <a:pPr marL="0" indent="0">
              <a:buNone/>
            </a:pPr>
            <a:r>
              <a:rPr lang="en-AU" dirty="0"/>
              <a:t>	.		</a:t>
            </a:r>
            <a:r>
              <a:rPr lang="en-AU" dirty="0" smtClean="0"/>
              <a:t>		.</a:t>
            </a:r>
            <a:endParaRPr lang="en-AU" dirty="0"/>
          </a:p>
          <a:p>
            <a:pPr marL="0" indent="0">
              <a:buNone/>
            </a:pPr>
            <a:r>
              <a:rPr lang="en-AU" dirty="0"/>
              <a:t>	.		</a:t>
            </a:r>
            <a:r>
              <a:rPr lang="en-AU" dirty="0" smtClean="0"/>
              <a:t>		.</a:t>
            </a:r>
            <a:endParaRPr lang="en-AU" dirty="0"/>
          </a:p>
          <a:p>
            <a:pPr marL="0" lvl="0" indent="0">
              <a:buNone/>
            </a:pPr>
            <a:r>
              <a:rPr lang="en-AU" dirty="0"/>
              <a:t>	</a:t>
            </a:r>
            <a:r>
              <a:rPr lang="en-AU" i="1" dirty="0" smtClean="0">
                <a:latin typeface="Symbol" pitchFamily="18" charset="2"/>
              </a:rPr>
              <a:t>h</a:t>
            </a:r>
            <a:r>
              <a:rPr lang="en-AU" baseline="-25000" dirty="0" smtClean="0"/>
              <a:t>13</a:t>
            </a:r>
            <a:r>
              <a:rPr lang="en-AU" dirty="0" smtClean="0"/>
              <a:t>  </a:t>
            </a:r>
            <a:r>
              <a:rPr lang="en-AU" dirty="0"/>
              <a:t>= </a:t>
            </a:r>
            <a:r>
              <a:rPr lang="en-AU" i="1" dirty="0" smtClean="0">
                <a:latin typeface="Symbol" pitchFamily="18" charset="2"/>
              </a:rPr>
              <a:t>e</a:t>
            </a:r>
            <a:r>
              <a:rPr lang="en-AU" baseline="-25000" dirty="0" smtClean="0"/>
              <a:t>11</a:t>
            </a:r>
            <a:r>
              <a:rPr lang="en-AU" baseline="-25000" dirty="0"/>
              <a:t>		</a:t>
            </a:r>
            <a:r>
              <a:rPr lang="en-AU" baseline="-25000" dirty="0" smtClean="0"/>
              <a:t>	</a:t>
            </a:r>
            <a:r>
              <a:rPr lang="en-AU" i="1" dirty="0" smtClean="0">
                <a:latin typeface="Symbol" pitchFamily="18" charset="2"/>
              </a:rPr>
              <a:t>h</a:t>
            </a:r>
            <a:r>
              <a:rPr lang="en-AU" baseline="-25000" dirty="0" smtClean="0"/>
              <a:t>26</a:t>
            </a:r>
            <a:r>
              <a:rPr lang="en-AU" dirty="0" smtClean="0"/>
              <a:t>  </a:t>
            </a:r>
            <a:r>
              <a:rPr lang="en-AU" dirty="0"/>
              <a:t>= </a:t>
            </a:r>
            <a:r>
              <a:rPr lang="en-AU" i="1" dirty="0" smtClean="0">
                <a:latin typeface="Symbol" pitchFamily="18" charset="2"/>
              </a:rPr>
              <a:t>e</a:t>
            </a:r>
            <a:r>
              <a:rPr lang="en-AU" baseline="-25000" dirty="0" smtClean="0"/>
              <a:t>26</a:t>
            </a:r>
            <a:endParaRPr lang="en-AU" dirty="0"/>
          </a:p>
          <a:p>
            <a:pPr marL="0" lvl="0" indent="0">
              <a:buNone/>
            </a:pPr>
            <a:r>
              <a:rPr lang="en-AU" dirty="0"/>
              <a:t>				</a:t>
            </a:r>
            <a:r>
              <a:rPr lang="en-AU" baseline="-25000" dirty="0"/>
              <a:t>	</a:t>
            </a:r>
            <a:r>
              <a:rPr lang="en-AU" i="1" dirty="0" smtClean="0">
                <a:latin typeface="Symbol" pitchFamily="18" charset="2"/>
              </a:rPr>
              <a:t>h</a:t>
            </a:r>
            <a:r>
              <a:rPr lang="en-AU" baseline="-25000" dirty="0" smtClean="0"/>
              <a:t>27</a:t>
            </a:r>
            <a:r>
              <a:rPr lang="en-AU" dirty="0" smtClean="0"/>
              <a:t>  </a:t>
            </a:r>
            <a:r>
              <a:rPr lang="en-AU" dirty="0"/>
              <a:t>= </a:t>
            </a:r>
            <a:r>
              <a:rPr lang="en-AU" i="1" dirty="0">
                <a:latin typeface="Symbol" pitchFamily="18" charset="2"/>
              </a:rPr>
              <a:t>e</a:t>
            </a:r>
            <a:r>
              <a:rPr lang="en-AU" baseline="-25000" dirty="0"/>
              <a:t>27</a:t>
            </a:r>
            <a:endParaRPr lang="en-AU" dirty="0"/>
          </a:p>
          <a:p>
            <a:pPr marL="0" lvl="0" indent="0">
              <a:buNone/>
            </a:pPr>
            <a:r>
              <a:rPr lang="en-AU" dirty="0"/>
              <a:t>				</a:t>
            </a:r>
            <a:r>
              <a:rPr lang="en-AU" baseline="-25000" dirty="0"/>
              <a:t>	</a:t>
            </a:r>
            <a:r>
              <a:rPr lang="en-AU" i="1" dirty="0" smtClean="0">
                <a:latin typeface="Symbol" pitchFamily="18" charset="2"/>
              </a:rPr>
              <a:t>h</a:t>
            </a:r>
            <a:r>
              <a:rPr lang="en-AU" baseline="-25000" dirty="0" smtClean="0"/>
              <a:t>28</a:t>
            </a:r>
            <a:r>
              <a:rPr lang="en-AU" dirty="0" smtClean="0"/>
              <a:t>  </a:t>
            </a:r>
            <a:r>
              <a:rPr lang="en-AU" dirty="0"/>
              <a:t>= </a:t>
            </a:r>
            <a:r>
              <a:rPr lang="en-AU" i="1" dirty="0" smtClean="0">
                <a:latin typeface="Symbol" pitchFamily="18" charset="2"/>
              </a:rPr>
              <a:t>e</a:t>
            </a:r>
            <a:r>
              <a:rPr lang="en-AU" baseline="-25000" dirty="0" smtClean="0"/>
              <a:t>28</a:t>
            </a:r>
            <a:endParaRPr lang="en-AU" dirty="0"/>
          </a:p>
          <a:p>
            <a:pPr marL="0" lvl="0" indent="0">
              <a:buNone/>
            </a:pPr>
            <a:r>
              <a:rPr lang="en-AU" dirty="0"/>
              <a:t>				</a:t>
            </a:r>
            <a:r>
              <a:rPr lang="en-AU" baseline="-25000" dirty="0"/>
              <a:t>	</a:t>
            </a:r>
            <a:r>
              <a:rPr lang="en-AU" i="1" dirty="0" smtClean="0">
                <a:latin typeface="Symbol" pitchFamily="18" charset="2"/>
              </a:rPr>
              <a:t>h</a:t>
            </a:r>
            <a:r>
              <a:rPr lang="en-AU" baseline="-25000" dirty="0" smtClean="0"/>
              <a:t>29</a:t>
            </a:r>
            <a:r>
              <a:rPr lang="en-AU" dirty="0" smtClean="0"/>
              <a:t>  </a:t>
            </a:r>
            <a:r>
              <a:rPr lang="en-AU" dirty="0"/>
              <a:t>= </a:t>
            </a:r>
            <a:r>
              <a:rPr lang="en-AU" i="1" dirty="0" smtClean="0">
                <a:latin typeface="Symbol" pitchFamily="18" charset="2"/>
              </a:rPr>
              <a:t>e</a:t>
            </a:r>
            <a:r>
              <a:rPr lang="en-AU" baseline="-25000" dirty="0" smtClean="0"/>
              <a:t>29</a:t>
            </a:r>
            <a:endParaRPr lang="en-AU" dirty="0"/>
          </a:p>
          <a:p>
            <a:pPr marL="0" indent="0">
              <a:buNone/>
            </a:pPr>
            <a:endParaRPr lang="en-AU" dirty="0"/>
          </a:p>
          <a:p>
            <a:pPr marL="0" indent="0">
              <a:buNone/>
            </a:pPr>
            <a:endParaRPr lang="en-AU" dirty="0"/>
          </a:p>
        </p:txBody>
      </p:sp>
      <p:sp>
        <p:nvSpPr>
          <p:cNvPr id="3" name="Content Placeholder 2"/>
          <p:cNvSpPr>
            <a:spLocks noGrp="1"/>
          </p:cNvSpPr>
          <p:nvPr>
            <p:ph sz="quarter" idx="11"/>
          </p:nvPr>
        </p:nvSpPr>
        <p:spPr>
          <a:xfrm>
            <a:off x="495560" y="234968"/>
            <a:ext cx="6210030" cy="894282"/>
          </a:xfrm>
        </p:spPr>
        <p:txBody>
          <a:bodyPr/>
          <a:lstStyle/>
          <a:p>
            <a:r>
              <a:rPr lang="en-AU" dirty="0" smtClean="0"/>
              <a:t>Structural Equations for M(1)</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2608"/>
            <a:ext cx="2133600" cy="365125"/>
          </a:xfrm>
        </p:spPr>
        <p:txBody>
          <a:bodyPr/>
          <a:lstStyle/>
          <a:p>
            <a:fld id="{1915DCDC-0AC1-B24F-A2B1-2DFA15BB6016}" type="slidenum">
              <a:rPr lang="en-US" smtClean="0"/>
              <a:t>23</a:t>
            </a:fld>
            <a:endParaRPr lang="en-US" dirty="0"/>
          </a:p>
        </p:txBody>
      </p:sp>
    </p:spTree>
    <p:extLst>
      <p:ext uri="{BB962C8B-B14F-4D97-AF65-F5344CB8AC3E}">
        <p14:creationId xmlns:p14="http://schemas.microsoft.com/office/powerpoint/2010/main" val="3910515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95560" y="234968"/>
            <a:ext cx="6210030" cy="894282"/>
          </a:xfrm>
        </p:spPr>
        <p:txBody>
          <a:bodyPr/>
          <a:lstStyle/>
          <a:p>
            <a:r>
              <a:rPr lang="en-AU" sz="2400" dirty="0" smtClean="0">
                <a:latin typeface="Arial" pitchFamily="34" charset="0"/>
                <a:cs typeface="Arial" pitchFamily="34" charset="0"/>
              </a:rPr>
              <a:t>Path Diagram for M(3)</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3509"/>
            <a:ext cx="2133600" cy="365125"/>
          </a:xfrm>
        </p:spPr>
        <p:txBody>
          <a:bodyPr/>
          <a:lstStyle/>
          <a:p>
            <a:fld id="{1915DCDC-0AC1-B24F-A2B1-2DFA15BB6016}" type="slidenum">
              <a:rPr lang="en-US" sz="1100" smtClean="0">
                <a:latin typeface="Arial" pitchFamily="34" charset="0"/>
                <a:cs typeface="Arial" pitchFamily="34" charset="0"/>
              </a:rPr>
              <a:t>24</a:t>
            </a:fld>
            <a:endParaRPr lang="en-US" sz="1100" dirty="0">
              <a:latin typeface="Arial" pitchFamily="34" charset="0"/>
              <a:cs typeface="Arial" pitchFamily="34" charset="0"/>
            </a:endParaRPr>
          </a:p>
        </p:txBody>
      </p:sp>
      <p:grpSp>
        <p:nvGrpSpPr>
          <p:cNvPr id="6" name="Group 5"/>
          <p:cNvGrpSpPr/>
          <p:nvPr/>
        </p:nvGrpSpPr>
        <p:grpSpPr>
          <a:xfrm>
            <a:off x="808056" y="5061163"/>
            <a:ext cx="328936" cy="277958"/>
            <a:chOff x="680867" y="4413683"/>
            <a:chExt cx="328936" cy="277958"/>
          </a:xfrm>
        </p:grpSpPr>
        <p:sp>
          <p:nvSpPr>
            <p:cNvPr id="7" name="Rectangle 6"/>
            <p:cNvSpPr/>
            <p:nvPr/>
          </p:nvSpPr>
          <p:spPr>
            <a:xfrm>
              <a:off x="680867" y="4413683"/>
              <a:ext cx="328936" cy="276999"/>
            </a:xfrm>
            <a:prstGeom prst="rect">
              <a:avLst/>
            </a:prstGeom>
          </p:spPr>
          <p:txBody>
            <a:bodyPr wrap="none">
              <a:spAutoFit/>
            </a:bodyPr>
            <a:lstStyle/>
            <a:p>
              <a:r>
                <a:rPr lang="en-AU" sz="1200" i="1" dirty="0" smtClean="0">
                  <a:latin typeface="Symbol" pitchFamily="18" charset="2"/>
                </a:rPr>
                <a:t>h</a:t>
              </a:r>
              <a:r>
                <a:rPr lang="en-AU" sz="1200" baseline="-25000" dirty="0" smtClean="0"/>
                <a:t>1</a:t>
              </a:r>
              <a:endParaRPr lang="en-AU" sz="1200" baseline="-25000" dirty="0"/>
            </a:p>
          </p:txBody>
        </p:sp>
        <p:sp>
          <p:nvSpPr>
            <p:cNvPr id="8" name="Oval 7"/>
            <p:cNvSpPr/>
            <p:nvPr/>
          </p:nvSpPr>
          <p:spPr>
            <a:xfrm>
              <a:off x="692209" y="4418176"/>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 name="Group 8"/>
          <p:cNvGrpSpPr/>
          <p:nvPr/>
        </p:nvGrpSpPr>
        <p:grpSpPr>
          <a:xfrm>
            <a:off x="1358024" y="5042646"/>
            <a:ext cx="328936" cy="295050"/>
            <a:chOff x="1158007" y="4420804"/>
            <a:chExt cx="328936" cy="295050"/>
          </a:xfrm>
        </p:grpSpPr>
        <p:sp>
          <p:nvSpPr>
            <p:cNvPr id="10" name="Rectangle 9"/>
            <p:cNvSpPr/>
            <p:nvPr/>
          </p:nvSpPr>
          <p:spPr>
            <a:xfrm>
              <a:off x="1158007" y="4420804"/>
              <a:ext cx="328936" cy="276999"/>
            </a:xfrm>
            <a:prstGeom prst="rect">
              <a:avLst/>
            </a:prstGeom>
          </p:spPr>
          <p:txBody>
            <a:bodyPr wrap="none">
              <a:spAutoFit/>
            </a:bodyPr>
            <a:lstStyle/>
            <a:p>
              <a:r>
                <a:rPr lang="en-AU" sz="1200" i="1" dirty="0" smtClean="0">
                  <a:latin typeface="Symbol" pitchFamily="18" charset="2"/>
                </a:rPr>
                <a:t>h</a:t>
              </a:r>
              <a:r>
                <a:rPr lang="en-AU" sz="1200" baseline="-25000" dirty="0" smtClean="0"/>
                <a:t>2</a:t>
              </a:r>
              <a:endParaRPr lang="en-AU" sz="1200" baseline="-25000" dirty="0"/>
            </a:p>
          </p:txBody>
        </p:sp>
        <p:sp>
          <p:nvSpPr>
            <p:cNvPr id="11" name="Oval 10"/>
            <p:cNvSpPr/>
            <p:nvPr/>
          </p:nvSpPr>
          <p:spPr>
            <a:xfrm>
              <a:off x="1169349" y="4442389"/>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2" name="Group 11"/>
          <p:cNvGrpSpPr/>
          <p:nvPr/>
        </p:nvGrpSpPr>
        <p:grpSpPr>
          <a:xfrm>
            <a:off x="1911169" y="5032675"/>
            <a:ext cx="328936" cy="295050"/>
            <a:chOff x="1694968" y="4427925"/>
            <a:chExt cx="328936" cy="295050"/>
          </a:xfrm>
        </p:grpSpPr>
        <p:sp>
          <p:nvSpPr>
            <p:cNvPr id="13" name="Rectangle 12"/>
            <p:cNvSpPr/>
            <p:nvPr/>
          </p:nvSpPr>
          <p:spPr>
            <a:xfrm>
              <a:off x="1694968" y="4427925"/>
              <a:ext cx="328936" cy="276999"/>
            </a:xfrm>
            <a:prstGeom prst="rect">
              <a:avLst/>
            </a:prstGeom>
          </p:spPr>
          <p:txBody>
            <a:bodyPr wrap="none">
              <a:spAutoFit/>
            </a:bodyPr>
            <a:lstStyle/>
            <a:p>
              <a:r>
                <a:rPr lang="en-AU" sz="1200" i="1" dirty="0" smtClean="0">
                  <a:latin typeface="Symbol" pitchFamily="18" charset="2"/>
                </a:rPr>
                <a:t>h</a:t>
              </a:r>
              <a:r>
                <a:rPr lang="en-AU" sz="1200" baseline="-25000" dirty="0" smtClean="0"/>
                <a:t>3</a:t>
              </a:r>
              <a:endParaRPr lang="en-AU" sz="1200" baseline="-25000" dirty="0"/>
            </a:p>
          </p:txBody>
        </p:sp>
        <p:sp>
          <p:nvSpPr>
            <p:cNvPr id="14" name="Oval 13"/>
            <p:cNvSpPr/>
            <p:nvPr/>
          </p:nvSpPr>
          <p:spPr>
            <a:xfrm>
              <a:off x="1706310" y="4449510"/>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Group 14"/>
          <p:cNvGrpSpPr/>
          <p:nvPr/>
        </p:nvGrpSpPr>
        <p:grpSpPr>
          <a:xfrm>
            <a:off x="7414593" y="5024129"/>
            <a:ext cx="380232" cy="295050"/>
            <a:chOff x="2865741" y="4436471"/>
            <a:chExt cx="380232" cy="295050"/>
          </a:xfrm>
        </p:grpSpPr>
        <p:sp>
          <p:nvSpPr>
            <p:cNvPr id="16" name="Rectangle 15"/>
            <p:cNvSpPr/>
            <p:nvPr/>
          </p:nvSpPr>
          <p:spPr>
            <a:xfrm>
              <a:off x="2865741" y="4436471"/>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28</a:t>
              </a:r>
              <a:endParaRPr lang="en-AU" sz="1200" baseline="-25000" dirty="0"/>
            </a:p>
          </p:txBody>
        </p:sp>
        <p:sp>
          <p:nvSpPr>
            <p:cNvPr id="17" name="Oval 16"/>
            <p:cNvSpPr/>
            <p:nvPr/>
          </p:nvSpPr>
          <p:spPr>
            <a:xfrm>
              <a:off x="2911267" y="4458056"/>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Rectangle 17"/>
          <p:cNvSpPr/>
          <p:nvPr/>
        </p:nvSpPr>
        <p:spPr>
          <a:xfrm>
            <a:off x="2572460" y="5019806"/>
            <a:ext cx="300082" cy="276999"/>
          </a:xfrm>
          <a:prstGeom prst="rect">
            <a:avLst/>
          </a:prstGeom>
        </p:spPr>
        <p:txBody>
          <a:bodyPr wrap="none">
            <a:spAutoFit/>
          </a:bodyPr>
          <a:lstStyle/>
          <a:p>
            <a:r>
              <a:rPr lang="en-AU" sz="1200" dirty="0" smtClean="0"/>
              <a:t>…</a:t>
            </a:r>
            <a:endParaRPr lang="en-AU" sz="1200" dirty="0"/>
          </a:p>
        </p:txBody>
      </p:sp>
      <p:grpSp>
        <p:nvGrpSpPr>
          <p:cNvPr id="19" name="Group 18"/>
          <p:cNvGrpSpPr/>
          <p:nvPr/>
        </p:nvGrpSpPr>
        <p:grpSpPr>
          <a:xfrm>
            <a:off x="3830656" y="5034102"/>
            <a:ext cx="380232" cy="295050"/>
            <a:chOff x="4892518" y="4446442"/>
            <a:chExt cx="380232" cy="295050"/>
          </a:xfrm>
        </p:grpSpPr>
        <p:sp>
          <p:nvSpPr>
            <p:cNvPr id="20" name="Rectangle 19"/>
            <p:cNvSpPr/>
            <p:nvPr/>
          </p:nvSpPr>
          <p:spPr>
            <a:xfrm>
              <a:off x="4892518" y="4446442"/>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14</a:t>
              </a:r>
              <a:endParaRPr lang="en-AU" sz="1200" baseline="-25000" dirty="0"/>
            </a:p>
          </p:txBody>
        </p:sp>
        <p:sp>
          <p:nvSpPr>
            <p:cNvPr id="21" name="Oval 20"/>
            <p:cNvSpPr/>
            <p:nvPr/>
          </p:nvSpPr>
          <p:spPr>
            <a:xfrm>
              <a:off x="4938044" y="4468027"/>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2" name="Group 21"/>
          <p:cNvGrpSpPr/>
          <p:nvPr/>
        </p:nvGrpSpPr>
        <p:grpSpPr>
          <a:xfrm>
            <a:off x="4396808" y="5041223"/>
            <a:ext cx="380232" cy="295050"/>
            <a:chOff x="5369658" y="4470655"/>
            <a:chExt cx="380232" cy="295050"/>
          </a:xfrm>
        </p:grpSpPr>
        <p:sp>
          <p:nvSpPr>
            <p:cNvPr id="23" name="Rectangle 22"/>
            <p:cNvSpPr/>
            <p:nvPr/>
          </p:nvSpPr>
          <p:spPr>
            <a:xfrm>
              <a:off x="5369658" y="4470655"/>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15</a:t>
              </a:r>
              <a:endParaRPr lang="en-AU" sz="1200" baseline="-25000" dirty="0"/>
            </a:p>
          </p:txBody>
        </p:sp>
        <p:sp>
          <p:nvSpPr>
            <p:cNvPr id="24" name="Oval 23"/>
            <p:cNvSpPr/>
            <p:nvPr/>
          </p:nvSpPr>
          <p:spPr>
            <a:xfrm>
              <a:off x="5415184" y="4492240"/>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5" name="Group 24"/>
          <p:cNvGrpSpPr/>
          <p:nvPr/>
        </p:nvGrpSpPr>
        <p:grpSpPr>
          <a:xfrm>
            <a:off x="4949953" y="5031252"/>
            <a:ext cx="380232" cy="295050"/>
            <a:chOff x="5906619" y="4477776"/>
            <a:chExt cx="380232" cy="295050"/>
          </a:xfrm>
        </p:grpSpPr>
        <p:sp>
          <p:nvSpPr>
            <p:cNvPr id="26" name="Rectangle 25"/>
            <p:cNvSpPr/>
            <p:nvPr/>
          </p:nvSpPr>
          <p:spPr>
            <a:xfrm>
              <a:off x="5906619" y="4477776"/>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16</a:t>
              </a:r>
              <a:endParaRPr lang="en-AU" sz="1200" baseline="-25000" dirty="0"/>
            </a:p>
          </p:txBody>
        </p:sp>
        <p:sp>
          <p:nvSpPr>
            <p:cNvPr id="27" name="Oval 26"/>
            <p:cNvSpPr/>
            <p:nvPr/>
          </p:nvSpPr>
          <p:spPr>
            <a:xfrm>
              <a:off x="5952145" y="4499361"/>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8" name="Group 27"/>
          <p:cNvGrpSpPr/>
          <p:nvPr/>
        </p:nvGrpSpPr>
        <p:grpSpPr>
          <a:xfrm>
            <a:off x="6308658" y="5022706"/>
            <a:ext cx="380232" cy="295050"/>
            <a:chOff x="7111576" y="4486322"/>
            <a:chExt cx="380232" cy="295050"/>
          </a:xfrm>
        </p:grpSpPr>
        <p:sp>
          <p:nvSpPr>
            <p:cNvPr id="29" name="Rectangle 28"/>
            <p:cNvSpPr/>
            <p:nvPr/>
          </p:nvSpPr>
          <p:spPr>
            <a:xfrm>
              <a:off x="7111576" y="4486322"/>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26</a:t>
              </a:r>
              <a:endParaRPr lang="en-AU" sz="1200" baseline="-25000" dirty="0"/>
            </a:p>
          </p:txBody>
        </p:sp>
        <p:sp>
          <p:nvSpPr>
            <p:cNvPr id="30" name="Oval 29"/>
            <p:cNvSpPr/>
            <p:nvPr/>
          </p:nvSpPr>
          <p:spPr>
            <a:xfrm>
              <a:off x="7157102" y="4507907"/>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1" name="Rectangle 30"/>
          <p:cNvSpPr/>
          <p:nvPr/>
        </p:nvSpPr>
        <p:spPr>
          <a:xfrm>
            <a:off x="5623801" y="5017620"/>
            <a:ext cx="300082" cy="276999"/>
          </a:xfrm>
          <a:prstGeom prst="rect">
            <a:avLst/>
          </a:prstGeom>
        </p:spPr>
        <p:txBody>
          <a:bodyPr wrap="none">
            <a:spAutoFit/>
          </a:bodyPr>
          <a:lstStyle/>
          <a:p>
            <a:r>
              <a:rPr lang="en-AU" sz="1200" dirty="0" smtClean="0"/>
              <a:t>…</a:t>
            </a:r>
            <a:endParaRPr lang="en-AU" sz="1200" dirty="0"/>
          </a:p>
        </p:txBody>
      </p:sp>
      <p:grpSp>
        <p:nvGrpSpPr>
          <p:cNvPr id="32" name="Group 31"/>
          <p:cNvGrpSpPr/>
          <p:nvPr/>
        </p:nvGrpSpPr>
        <p:grpSpPr>
          <a:xfrm>
            <a:off x="3257356" y="5031250"/>
            <a:ext cx="380232" cy="295050"/>
            <a:chOff x="3419793" y="4443592"/>
            <a:chExt cx="380232" cy="295050"/>
          </a:xfrm>
        </p:grpSpPr>
        <p:sp>
          <p:nvSpPr>
            <p:cNvPr id="33" name="Rectangle 32"/>
            <p:cNvSpPr/>
            <p:nvPr/>
          </p:nvSpPr>
          <p:spPr>
            <a:xfrm>
              <a:off x="3419793" y="4443592"/>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13</a:t>
              </a:r>
              <a:endParaRPr lang="en-AU" sz="1200" baseline="-25000" dirty="0"/>
            </a:p>
          </p:txBody>
        </p:sp>
        <p:sp>
          <p:nvSpPr>
            <p:cNvPr id="34" name="Oval 33"/>
            <p:cNvSpPr/>
            <p:nvPr/>
          </p:nvSpPr>
          <p:spPr>
            <a:xfrm>
              <a:off x="3465319" y="4465177"/>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5" name="Group 34"/>
          <p:cNvGrpSpPr/>
          <p:nvPr/>
        </p:nvGrpSpPr>
        <p:grpSpPr>
          <a:xfrm>
            <a:off x="3569167" y="2219495"/>
            <a:ext cx="311304" cy="295050"/>
            <a:chOff x="4166127" y="1745971"/>
            <a:chExt cx="311304" cy="295050"/>
          </a:xfrm>
        </p:grpSpPr>
        <p:sp>
          <p:nvSpPr>
            <p:cNvPr id="36" name="Rectangle 35"/>
            <p:cNvSpPr/>
            <p:nvPr/>
          </p:nvSpPr>
          <p:spPr>
            <a:xfrm>
              <a:off x="4166127" y="1745971"/>
              <a:ext cx="311304" cy="276999"/>
            </a:xfrm>
            <a:prstGeom prst="rect">
              <a:avLst/>
            </a:prstGeom>
          </p:spPr>
          <p:txBody>
            <a:bodyPr wrap="none">
              <a:spAutoFit/>
            </a:bodyPr>
            <a:lstStyle/>
            <a:p>
              <a:r>
                <a:rPr lang="en-AU" sz="1200" i="1" dirty="0" smtClean="0">
                  <a:latin typeface="Symbol" pitchFamily="18" charset="2"/>
                </a:rPr>
                <a:t>x</a:t>
              </a:r>
              <a:r>
                <a:rPr lang="en-AU" sz="1200" baseline="-25000" dirty="0" smtClean="0"/>
                <a:t>1</a:t>
              </a:r>
              <a:endParaRPr lang="en-AU" sz="1200" baseline="-25000" dirty="0"/>
            </a:p>
          </p:txBody>
        </p:sp>
        <p:sp>
          <p:nvSpPr>
            <p:cNvPr id="37" name="Oval 36"/>
            <p:cNvSpPr/>
            <p:nvPr/>
          </p:nvSpPr>
          <p:spPr>
            <a:xfrm>
              <a:off x="4177469" y="1767556"/>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8" name="Group 37"/>
          <p:cNvGrpSpPr/>
          <p:nvPr/>
        </p:nvGrpSpPr>
        <p:grpSpPr>
          <a:xfrm>
            <a:off x="6859542" y="5038370"/>
            <a:ext cx="380232" cy="295050"/>
            <a:chOff x="7605816" y="4433618"/>
            <a:chExt cx="380232" cy="295050"/>
          </a:xfrm>
        </p:grpSpPr>
        <p:sp>
          <p:nvSpPr>
            <p:cNvPr id="39" name="Rectangle 38"/>
            <p:cNvSpPr/>
            <p:nvPr/>
          </p:nvSpPr>
          <p:spPr>
            <a:xfrm>
              <a:off x="7605816" y="4433618"/>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27</a:t>
              </a:r>
              <a:endParaRPr lang="en-AU" sz="1200" baseline="-25000" dirty="0"/>
            </a:p>
          </p:txBody>
        </p:sp>
        <p:sp>
          <p:nvSpPr>
            <p:cNvPr id="40" name="Oval 39"/>
            <p:cNvSpPr/>
            <p:nvPr/>
          </p:nvSpPr>
          <p:spPr>
            <a:xfrm>
              <a:off x="7651342" y="4455203"/>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41" name="Straight Arrow Connector 40"/>
          <p:cNvCxnSpPr>
            <a:stCxn id="37" idx="4"/>
            <a:endCxn id="8" idx="0"/>
          </p:cNvCxnSpPr>
          <p:nvPr/>
        </p:nvCxnSpPr>
        <p:spPr>
          <a:xfrm flipH="1">
            <a:off x="956131" y="2514545"/>
            <a:ext cx="2761111" cy="255111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7" idx="4"/>
            <a:endCxn id="10" idx="0"/>
          </p:cNvCxnSpPr>
          <p:nvPr/>
        </p:nvCxnSpPr>
        <p:spPr>
          <a:xfrm flipH="1">
            <a:off x="1522492" y="2514545"/>
            <a:ext cx="2194750" cy="252810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7" idx="4"/>
            <a:endCxn id="13" idx="0"/>
          </p:cNvCxnSpPr>
          <p:nvPr/>
        </p:nvCxnSpPr>
        <p:spPr>
          <a:xfrm flipH="1">
            <a:off x="2075637" y="2514545"/>
            <a:ext cx="1641605" cy="251813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7" idx="4"/>
            <a:endCxn id="33" idx="0"/>
          </p:cNvCxnSpPr>
          <p:nvPr/>
        </p:nvCxnSpPr>
        <p:spPr>
          <a:xfrm flipH="1">
            <a:off x="3447472" y="2514545"/>
            <a:ext cx="269770" cy="251670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4"/>
            <a:endCxn id="21" idx="0"/>
          </p:cNvCxnSpPr>
          <p:nvPr/>
        </p:nvCxnSpPr>
        <p:spPr>
          <a:xfrm>
            <a:off x="3717242" y="2514545"/>
            <a:ext cx="295673" cy="2541142"/>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7" idx="4"/>
            <a:endCxn id="24" idx="0"/>
          </p:cNvCxnSpPr>
          <p:nvPr/>
        </p:nvCxnSpPr>
        <p:spPr>
          <a:xfrm>
            <a:off x="3717242" y="2514545"/>
            <a:ext cx="861825" cy="2548263"/>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7" idx="4"/>
            <a:endCxn id="27" idx="0"/>
          </p:cNvCxnSpPr>
          <p:nvPr/>
        </p:nvCxnSpPr>
        <p:spPr>
          <a:xfrm>
            <a:off x="3717242" y="2514545"/>
            <a:ext cx="1414970" cy="2538292"/>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7" idx="4"/>
            <a:endCxn id="30" idx="0"/>
          </p:cNvCxnSpPr>
          <p:nvPr/>
        </p:nvCxnSpPr>
        <p:spPr>
          <a:xfrm>
            <a:off x="3717242" y="2514545"/>
            <a:ext cx="2773675" cy="252974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447129" y="4007834"/>
            <a:ext cx="375424" cy="276999"/>
          </a:xfrm>
          <a:prstGeom prst="rect">
            <a:avLst/>
          </a:prstGeom>
        </p:spPr>
        <p:txBody>
          <a:bodyPr wrap="none">
            <a:spAutoFit/>
          </a:bodyPr>
          <a:lstStyle/>
          <a:p>
            <a:r>
              <a:rPr lang="en-AU" sz="1200" i="1" dirty="0" smtClean="0">
                <a:latin typeface="Symbol" pitchFamily="18" charset="2"/>
              </a:rPr>
              <a:t>g</a:t>
            </a:r>
            <a:r>
              <a:rPr lang="en-AU" sz="1200" baseline="-25000" dirty="0" smtClean="0"/>
              <a:t>1,1</a:t>
            </a:r>
            <a:endParaRPr lang="en-AU" sz="1200" baseline="-25000" dirty="0"/>
          </a:p>
        </p:txBody>
      </p:sp>
      <p:sp>
        <p:nvSpPr>
          <p:cNvPr id="50" name="Rectangle 49"/>
          <p:cNvSpPr/>
          <p:nvPr/>
        </p:nvSpPr>
        <p:spPr>
          <a:xfrm>
            <a:off x="1885279" y="4001484"/>
            <a:ext cx="375424" cy="276999"/>
          </a:xfrm>
          <a:prstGeom prst="rect">
            <a:avLst/>
          </a:prstGeom>
        </p:spPr>
        <p:txBody>
          <a:bodyPr wrap="none">
            <a:spAutoFit/>
          </a:bodyPr>
          <a:lstStyle/>
          <a:p>
            <a:r>
              <a:rPr lang="en-AU" sz="1200" i="1" dirty="0" smtClean="0">
                <a:latin typeface="Symbol" pitchFamily="18" charset="2"/>
              </a:rPr>
              <a:t>g</a:t>
            </a:r>
            <a:r>
              <a:rPr lang="en-AU" sz="1200" baseline="-25000" dirty="0" smtClean="0"/>
              <a:t>2,1</a:t>
            </a:r>
            <a:endParaRPr lang="en-AU" sz="1200" baseline="-25000" dirty="0"/>
          </a:p>
        </p:txBody>
      </p:sp>
      <p:sp>
        <p:nvSpPr>
          <p:cNvPr id="51" name="Rectangle 50"/>
          <p:cNvSpPr/>
          <p:nvPr/>
        </p:nvSpPr>
        <p:spPr>
          <a:xfrm>
            <a:off x="2278979" y="4007834"/>
            <a:ext cx="375424" cy="276999"/>
          </a:xfrm>
          <a:prstGeom prst="rect">
            <a:avLst/>
          </a:prstGeom>
        </p:spPr>
        <p:txBody>
          <a:bodyPr wrap="none">
            <a:spAutoFit/>
          </a:bodyPr>
          <a:lstStyle/>
          <a:p>
            <a:r>
              <a:rPr lang="en-AU" sz="1200" i="1" dirty="0" smtClean="0">
                <a:latin typeface="Symbol" pitchFamily="18" charset="2"/>
              </a:rPr>
              <a:t>g</a:t>
            </a:r>
            <a:r>
              <a:rPr lang="en-AU" sz="1200" baseline="-25000" dirty="0" smtClean="0"/>
              <a:t>3,1</a:t>
            </a:r>
            <a:endParaRPr lang="en-AU" sz="1200" baseline="-25000" dirty="0"/>
          </a:p>
        </p:txBody>
      </p:sp>
      <p:sp>
        <p:nvSpPr>
          <p:cNvPr id="52" name="Rectangle 51"/>
          <p:cNvSpPr/>
          <p:nvPr/>
        </p:nvSpPr>
        <p:spPr>
          <a:xfrm>
            <a:off x="3127125" y="4001484"/>
            <a:ext cx="426720" cy="276999"/>
          </a:xfrm>
          <a:prstGeom prst="rect">
            <a:avLst/>
          </a:prstGeom>
        </p:spPr>
        <p:txBody>
          <a:bodyPr wrap="none">
            <a:spAutoFit/>
          </a:bodyPr>
          <a:lstStyle/>
          <a:p>
            <a:r>
              <a:rPr lang="en-AU" sz="1200" i="1" dirty="0" smtClean="0">
                <a:latin typeface="Symbol" pitchFamily="18" charset="2"/>
              </a:rPr>
              <a:t>g</a:t>
            </a:r>
            <a:r>
              <a:rPr lang="en-AU" sz="1200" baseline="-25000" dirty="0" smtClean="0"/>
              <a:t>13,1</a:t>
            </a:r>
            <a:endParaRPr lang="en-AU" sz="1200" baseline="-25000" dirty="0"/>
          </a:p>
        </p:txBody>
      </p:sp>
      <p:sp>
        <p:nvSpPr>
          <p:cNvPr id="53" name="Rectangle 52"/>
          <p:cNvSpPr/>
          <p:nvPr/>
        </p:nvSpPr>
        <p:spPr>
          <a:xfrm>
            <a:off x="3899207" y="4007834"/>
            <a:ext cx="426720" cy="276999"/>
          </a:xfrm>
          <a:prstGeom prst="rect">
            <a:avLst/>
          </a:prstGeom>
        </p:spPr>
        <p:txBody>
          <a:bodyPr wrap="none">
            <a:spAutoFit/>
          </a:bodyPr>
          <a:lstStyle/>
          <a:p>
            <a:r>
              <a:rPr lang="en-AU" sz="1200" i="1" dirty="0" smtClean="0">
                <a:latin typeface="Symbol" pitchFamily="18" charset="2"/>
              </a:rPr>
              <a:t>g</a:t>
            </a:r>
            <a:r>
              <a:rPr lang="en-AU" sz="1200" baseline="-25000" dirty="0" smtClean="0"/>
              <a:t>14,1</a:t>
            </a:r>
            <a:endParaRPr lang="en-AU" sz="1200" baseline="-25000" dirty="0"/>
          </a:p>
        </p:txBody>
      </p:sp>
      <p:sp>
        <p:nvSpPr>
          <p:cNvPr id="54" name="Rectangle 53"/>
          <p:cNvSpPr/>
          <p:nvPr/>
        </p:nvSpPr>
        <p:spPr>
          <a:xfrm>
            <a:off x="4286557" y="4007834"/>
            <a:ext cx="426720" cy="276999"/>
          </a:xfrm>
          <a:prstGeom prst="rect">
            <a:avLst/>
          </a:prstGeom>
        </p:spPr>
        <p:txBody>
          <a:bodyPr wrap="none">
            <a:spAutoFit/>
          </a:bodyPr>
          <a:lstStyle/>
          <a:p>
            <a:r>
              <a:rPr lang="en-AU" sz="1200" i="1" dirty="0" smtClean="0">
                <a:latin typeface="Symbol" pitchFamily="18" charset="2"/>
              </a:rPr>
              <a:t>g</a:t>
            </a:r>
            <a:r>
              <a:rPr lang="en-AU" sz="1200" baseline="-25000" dirty="0" smtClean="0"/>
              <a:t>15,1</a:t>
            </a:r>
            <a:endParaRPr lang="en-AU" sz="1200" baseline="-25000" dirty="0"/>
          </a:p>
        </p:txBody>
      </p:sp>
      <p:sp>
        <p:nvSpPr>
          <p:cNvPr id="55" name="Rectangle 54"/>
          <p:cNvSpPr/>
          <p:nvPr/>
        </p:nvSpPr>
        <p:spPr>
          <a:xfrm>
            <a:off x="4686607" y="4007834"/>
            <a:ext cx="426720" cy="276999"/>
          </a:xfrm>
          <a:prstGeom prst="rect">
            <a:avLst/>
          </a:prstGeom>
        </p:spPr>
        <p:txBody>
          <a:bodyPr wrap="none">
            <a:spAutoFit/>
          </a:bodyPr>
          <a:lstStyle/>
          <a:p>
            <a:r>
              <a:rPr lang="en-AU" sz="1200" i="1" dirty="0" smtClean="0">
                <a:latin typeface="Symbol" pitchFamily="18" charset="2"/>
              </a:rPr>
              <a:t>g</a:t>
            </a:r>
            <a:r>
              <a:rPr lang="en-AU" sz="1200" baseline="-25000" dirty="0" smtClean="0"/>
              <a:t>16,1</a:t>
            </a:r>
            <a:endParaRPr lang="en-AU" sz="1200" baseline="-25000" dirty="0"/>
          </a:p>
        </p:txBody>
      </p:sp>
      <p:sp>
        <p:nvSpPr>
          <p:cNvPr id="56" name="Rectangle 55"/>
          <p:cNvSpPr/>
          <p:nvPr/>
        </p:nvSpPr>
        <p:spPr>
          <a:xfrm>
            <a:off x="5664507" y="4001484"/>
            <a:ext cx="426720" cy="276999"/>
          </a:xfrm>
          <a:prstGeom prst="rect">
            <a:avLst/>
          </a:prstGeom>
        </p:spPr>
        <p:txBody>
          <a:bodyPr wrap="none">
            <a:spAutoFit/>
          </a:bodyPr>
          <a:lstStyle/>
          <a:p>
            <a:r>
              <a:rPr lang="en-AU" sz="1200" i="1" dirty="0" smtClean="0">
                <a:latin typeface="Symbol" pitchFamily="18" charset="2"/>
              </a:rPr>
              <a:t>g</a:t>
            </a:r>
            <a:r>
              <a:rPr lang="en-AU" sz="1200" baseline="-25000" dirty="0" smtClean="0"/>
              <a:t>26,1</a:t>
            </a:r>
            <a:endParaRPr lang="en-AU" sz="1200" baseline="-25000" dirty="0"/>
          </a:p>
        </p:txBody>
      </p:sp>
      <p:cxnSp>
        <p:nvCxnSpPr>
          <p:cNvPr id="57" name="Straight Arrow Connector 56"/>
          <p:cNvCxnSpPr/>
          <p:nvPr/>
        </p:nvCxnSpPr>
        <p:spPr>
          <a:xfrm flipV="1">
            <a:off x="962656" y="53427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1502406" y="534909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2061206" y="533639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7587901" y="533639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4024220" y="53427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583020" y="53427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141820" y="53427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6500720" y="53300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7053170" y="534909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3446370" y="53427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204701" y="4027020"/>
            <a:ext cx="300082" cy="276999"/>
          </a:xfrm>
          <a:prstGeom prst="rect">
            <a:avLst/>
          </a:prstGeom>
        </p:spPr>
        <p:txBody>
          <a:bodyPr wrap="none">
            <a:spAutoFit/>
          </a:bodyPr>
          <a:lstStyle/>
          <a:p>
            <a:r>
              <a:rPr lang="en-AU" sz="1200" dirty="0" smtClean="0"/>
              <a:t>…</a:t>
            </a:r>
            <a:endParaRPr lang="en-AU" sz="1200" dirty="0"/>
          </a:p>
        </p:txBody>
      </p:sp>
      <p:sp>
        <p:nvSpPr>
          <p:cNvPr id="68" name="Rectangle 67"/>
          <p:cNvSpPr/>
          <p:nvPr/>
        </p:nvSpPr>
        <p:spPr>
          <a:xfrm>
            <a:off x="2787969" y="4033370"/>
            <a:ext cx="300082" cy="276999"/>
          </a:xfrm>
          <a:prstGeom prst="rect">
            <a:avLst/>
          </a:prstGeom>
        </p:spPr>
        <p:txBody>
          <a:bodyPr wrap="none">
            <a:spAutoFit/>
          </a:bodyPr>
          <a:lstStyle/>
          <a:p>
            <a:r>
              <a:rPr lang="en-AU" sz="1200" dirty="0" smtClean="0"/>
              <a:t>…</a:t>
            </a:r>
            <a:endParaRPr lang="en-AU" sz="1200" dirty="0"/>
          </a:p>
        </p:txBody>
      </p:sp>
      <p:sp>
        <p:nvSpPr>
          <p:cNvPr id="81" name="Rectangle 80"/>
          <p:cNvSpPr/>
          <p:nvPr/>
        </p:nvSpPr>
        <p:spPr>
          <a:xfrm>
            <a:off x="390510" y="6101084"/>
            <a:ext cx="8310288" cy="430887"/>
          </a:xfrm>
          <a:prstGeom prst="rect">
            <a:avLst/>
          </a:prstGeom>
        </p:spPr>
        <p:txBody>
          <a:bodyPr wrap="none">
            <a:spAutoFit/>
          </a:bodyPr>
          <a:lstStyle/>
          <a:p>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1</a:t>
            </a:r>
            <a:r>
              <a:rPr lang="en-AU" sz="1100" dirty="0" smtClean="0">
                <a:latin typeface="Arial" pitchFamily="34" charset="0"/>
                <a:cs typeface="Arial" pitchFamily="34" charset="0"/>
              </a:rPr>
              <a:t> = Appointment </a:t>
            </a:r>
            <a:r>
              <a:rPr lang="en-AU" sz="1100" dirty="0" err="1" smtClean="0">
                <a:latin typeface="Arial" pitchFamily="34" charset="0"/>
                <a:cs typeface="Arial" pitchFamily="34" charset="0"/>
              </a:rPr>
              <a:t>Type</a:t>
            </a:r>
            <a:r>
              <a:rPr lang="en-AU" sz="1100" baseline="-25000" dirty="0" err="1" smtClean="0">
                <a:latin typeface="Arial" pitchFamily="34" charset="0"/>
                <a:cs typeface="Arial" pitchFamily="34" charset="0"/>
              </a:rPr>
              <a:t>Pre</a:t>
            </a:r>
            <a:r>
              <a:rPr lang="en-AU" sz="1100" dirty="0" smtClean="0">
                <a:latin typeface="Arial" pitchFamily="34" charset="0"/>
                <a:cs typeface="Arial" pitchFamily="34" charset="0"/>
              </a:rPr>
              <a:t>, </a:t>
            </a:r>
            <a:r>
              <a:rPr lang="en-AU" sz="1100" i="1" dirty="0">
                <a:latin typeface="Symbol" pitchFamily="18" charset="2"/>
                <a:cs typeface="Arial" pitchFamily="34" charset="0"/>
              </a:rPr>
              <a:t>h</a:t>
            </a:r>
            <a:r>
              <a:rPr lang="en-AU" sz="1100" baseline="-25000" dirty="0" smtClean="0">
                <a:latin typeface="Arial" pitchFamily="34" charset="0"/>
                <a:cs typeface="Arial" pitchFamily="34" charset="0"/>
              </a:rPr>
              <a:t>2</a:t>
            </a:r>
            <a:r>
              <a:rPr lang="en-AU" sz="1100" dirty="0" smtClean="0">
                <a:latin typeface="Arial" pitchFamily="34" charset="0"/>
                <a:cs typeface="Arial" pitchFamily="34" charset="0"/>
              </a:rPr>
              <a:t> = Travel </a:t>
            </a:r>
            <a:r>
              <a:rPr lang="en-AU" sz="1100" dirty="0" err="1" smtClean="0">
                <a:latin typeface="Arial" pitchFamily="34" charset="0"/>
                <a:cs typeface="Arial" pitchFamily="34" charset="0"/>
              </a:rPr>
              <a:t>Distance</a:t>
            </a:r>
            <a:r>
              <a:rPr lang="en-AU" sz="1100" baseline="-25000" dirty="0" err="1" smtClean="0">
                <a:latin typeface="Arial" pitchFamily="34" charset="0"/>
                <a:cs typeface="Arial" pitchFamily="34" charset="0"/>
              </a:rPr>
              <a:t>Pre</a:t>
            </a:r>
            <a:r>
              <a:rPr lang="en-AU" sz="1100" dirty="0" smtClean="0">
                <a:latin typeface="Arial" pitchFamily="34" charset="0"/>
                <a:cs typeface="Arial" pitchFamily="34" charset="0"/>
              </a:rPr>
              <a:t>, </a:t>
            </a:r>
            <a:r>
              <a:rPr lang="en-AU" sz="1100" i="1" dirty="0">
                <a:latin typeface="Symbol" pitchFamily="18" charset="2"/>
                <a:cs typeface="Arial" pitchFamily="34" charset="0"/>
              </a:rPr>
              <a:t>h</a:t>
            </a:r>
            <a:r>
              <a:rPr lang="en-AU" sz="1100" baseline="-25000" dirty="0" smtClean="0">
                <a:latin typeface="Arial" pitchFamily="34" charset="0"/>
                <a:cs typeface="Arial" pitchFamily="34" charset="0"/>
              </a:rPr>
              <a:t>3</a:t>
            </a:r>
            <a:r>
              <a:rPr lang="en-AU" sz="1100" dirty="0" smtClean="0">
                <a:latin typeface="Arial" pitchFamily="34" charset="0"/>
                <a:cs typeface="Arial" pitchFamily="34" charset="0"/>
              </a:rPr>
              <a:t> = Site </a:t>
            </a:r>
            <a:r>
              <a:rPr lang="en-AU" sz="1100" dirty="0" err="1" smtClean="0">
                <a:latin typeface="Arial" pitchFamily="34" charset="0"/>
                <a:cs typeface="Arial" pitchFamily="34" charset="0"/>
              </a:rPr>
              <a:t>Type</a:t>
            </a:r>
            <a:r>
              <a:rPr lang="en-AU" sz="1100" baseline="-25000" dirty="0" err="1" smtClean="0">
                <a:latin typeface="Arial" pitchFamily="34" charset="0"/>
                <a:cs typeface="Arial" pitchFamily="34" charset="0"/>
              </a:rPr>
              <a:t>Pre</a:t>
            </a:r>
            <a:r>
              <a:rPr lang="en-AU" sz="1100" dirty="0" smtClean="0">
                <a:latin typeface="Arial" pitchFamily="34" charset="0"/>
                <a:cs typeface="Arial" pitchFamily="34" charset="0"/>
              </a:rPr>
              <a:t> …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13</a:t>
            </a:r>
            <a:r>
              <a:rPr lang="en-AU" sz="1100" dirty="0" smtClean="0">
                <a:latin typeface="Arial" pitchFamily="34" charset="0"/>
                <a:cs typeface="Arial" pitchFamily="34" charset="0"/>
              </a:rPr>
              <a:t> = Would Not </a:t>
            </a:r>
            <a:r>
              <a:rPr lang="en-AU" sz="1100" dirty="0" err="1" smtClean="0">
                <a:latin typeface="Arial" pitchFamily="34" charset="0"/>
                <a:cs typeface="Arial" pitchFamily="34" charset="0"/>
              </a:rPr>
              <a:t>Donate</a:t>
            </a:r>
            <a:r>
              <a:rPr lang="en-AU" sz="1100" baseline="-25000" dirty="0" err="1" smtClean="0">
                <a:latin typeface="Arial" pitchFamily="34" charset="0"/>
                <a:cs typeface="Arial" pitchFamily="34" charset="0"/>
              </a:rPr>
              <a:t>Pre</a:t>
            </a:r>
            <a:r>
              <a:rPr lang="en-AU" sz="1100" dirty="0" smtClean="0">
                <a:latin typeface="Arial" pitchFamily="34" charset="0"/>
                <a:cs typeface="Arial" pitchFamily="34" charset="0"/>
              </a:rPr>
              <a:t>,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14</a:t>
            </a:r>
            <a:r>
              <a:rPr lang="en-AU" sz="1100" dirty="0" smtClean="0">
                <a:latin typeface="Arial" pitchFamily="34" charset="0"/>
                <a:cs typeface="Arial" pitchFamily="34" charset="0"/>
              </a:rPr>
              <a:t> = Appointment </a:t>
            </a:r>
            <a:r>
              <a:rPr lang="en-AU" sz="1100" dirty="0" err="1" smtClean="0">
                <a:latin typeface="Arial" pitchFamily="34" charset="0"/>
                <a:cs typeface="Arial" pitchFamily="34" charset="0"/>
              </a:rPr>
              <a:t>Type</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a:t>
            </a:r>
          </a:p>
          <a:p>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15</a:t>
            </a:r>
            <a:r>
              <a:rPr lang="en-AU" sz="1100" dirty="0" smtClean="0">
                <a:latin typeface="Arial" pitchFamily="34" charset="0"/>
                <a:cs typeface="Arial" pitchFamily="34" charset="0"/>
              </a:rPr>
              <a:t> = Travel </a:t>
            </a:r>
            <a:r>
              <a:rPr lang="en-AU" sz="1100" dirty="0" err="1" smtClean="0">
                <a:latin typeface="Arial" pitchFamily="34" charset="0"/>
                <a:cs typeface="Arial" pitchFamily="34" charset="0"/>
              </a:rPr>
              <a:t>Distance</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16</a:t>
            </a:r>
            <a:r>
              <a:rPr lang="en-AU" sz="1100" dirty="0" smtClean="0">
                <a:latin typeface="Arial" pitchFamily="34" charset="0"/>
                <a:cs typeface="Arial" pitchFamily="34" charset="0"/>
              </a:rPr>
              <a:t> = Site </a:t>
            </a:r>
            <a:r>
              <a:rPr lang="en-AU" sz="1100" dirty="0" err="1" smtClean="0">
                <a:latin typeface="Arial" pitchFamily="34" charset="0"/>
                <a:cs typeface="Arial" pitchFamily="34" charset="0"/>
              </a:rPr>
              <a:t>Type</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 …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26</a:t>
            </a:r>
            <a:r>
              <a:rPr lang="en-AU" sz="1100" dirty="0" smtClean="0">
                <a:latin typeface="Arial" pitchFamily="34" charset="0"/>
                <a:cs typeface="Arial" pitchFamily="34" charset="0"/>
              </a:rPr>
              <a:t> = Would Not </a:t>
            </a:r>
            <a:r>
              <a:rPr lang="en-AU" sz="1100" dirty="0" err="1" smtClean="0">
                <a:latin typeface="Arial" pitchFamily="34" charset="0"/>
                <a:cs typeface="Arial" pitchFamily="34" charset="0"/>
              </a:rPr>
              <a:t>Donate</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27</a:t>
            </a:r>
            <a:r>
              <a:rPr lang="en-AU" sz="1100" dirty="0" smtClean="0">
                <a:latin typeface="Arial" pitchFamily="34" charset="0"/>
                <a:cs typeface="Arial" pitchFamily="34" charset="0"/>
              </a:rPr>
              <a:t> = </a:t>
            </a:r>
            <a:r>
              <a:rPr lang="en-AU" sz="1100" dirty="0" err="1" smtClean="0">
                <a:latin typeface="Arial" pitchFamily="34" charset="0"/>
                <a:cs typeface="Arial" pitchFamily="34" charset="0"/>
              </a:rPr>
              <a:t>Target</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28</a:t>
            </a:r>
            <a:r>
              <a:rPr lang="en-AU" sz="1100" dirty="0" smtClean="0">
                <a:latin typeface="Arial" pitchFamily="34" charset="0"/>
                <a:cs typeface="Arial" pitchFamily="34" charset="0"/>
              </a:rPr>
              <a:t> </a:t>
            </a:r>
            <a:r>
              <a:rPr lang="en-AU" sz="1100" dirty="0">
                <a:latin typeface="Arial" pitchFamily="34" charset="0"/>
                <a:cs typeface="Arial" pitchFamily="34" charset="0"/>
              </a:rPr>
              <a:t>= </a:t>
            </a:r>
            <a:r>
              <a:rPr lang="en-AU" sz="1100" dirty="0" err="1" smtClean="0">
                <a:latin typeface="Arial" pitchFamily="34" charset="0"/>
                <a:cs typeface="Arial" pitchFamily="34" charset="0"/>
              </a:rPr>
              <a:t>Need</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a:t>
            </a:r>
            <a:r>
              <a:rPr lang="en-AU" sz="1100" i="1" dirty="0" smtClean="0">
                <a:latin typeface="Symbol" pitchFamily="18" charset="2"/>
                <a:cs typeface="Arial" pitchFamily="34" charset="0"/>
              </a:rPr>
              <a:t> h</a:t>
            </a:r>
            <a:r>
              <a:rPr lang="en-AU" sz="1100" baseline="-25000" dirty="0" smtClean="0">
                <a:latin typeface="Arial" pitchFamily="34" charset="0"/>
                <a:cs typeface="Arial" pitchFamily="34" charset="0"/>
              </a:rPr>
              <a:t>29</a:t>
            </a:r>
            <a:r>
              <a:rPr lang="en-AU" sz="1100" dirty="0" smtClean="0">
                <a:latin typeface="Arial" pitchFamily="34" charset="0"/>
                <a:cs typeface="Arial" pitchFamily="34" charset="0"/>
              </a:rPr>
              <a:t> </a:t>
            </a:r>
            <a:r>
              <a:rPr lang="en-AU" sz="1100" dirty="0">
                <a:latin typeface="Arial" pitchFamily="34" charset="0"/>
                <a:cs typeface="Arial" pitchFamily="34" charset="0"/>
              </a:rPr>
              <a:t>= </a:t>
            </a:r>
            <a:r>
              <a:rPr lang="en-AU" sz="1100" dirty="0" smtClean="0">
                <a:latin typeface="Arial" pitchFamily="34" charset="0"/>
                <a:cs typeface="Arial" pitchFamily="34" charset="0"/>
              </a:rPr>
              <a:t>Target × </a:t>
            </a:r>
            <a:r>
              <a:rPr lang="en-AU" sz="1100" dirty="0" err="1" smtClean="0">
                <a:latin typeface="Arial" pitchFamily="34" charset="0"/>
                <a:cs typeface="Arial" pitchFamily="34" charset="0"/>
              </a:rPr>
              <a:t>Need</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a:t>
            </a:r>
            <a:endParaRPr lang="en-AU" sz="1100" dirty="0">
              <a:latin typeface="Arial" pitchFamily="34" charset="0"/>
              <a:cs typeface="Arial" pitchFamily="34" charset="0"/>
            </a:endParaRPr>
          </a:p>
        </p:txBody>
      </p:sp>
      <p:grpSp>
        <p:nvGrpSpPr>
          <p:cNvPr id="82" name="Group 81"/>
          <p:cNvGrpSpPr/>
          <p:nvPr/>
        </p:nvGrpSpPr>
        <p:grpSpPr>
          <a:xfrm>
            <a:off x="7963789" y="5021261"/>
            <a:ext cx="380232" cy="295050"/>
            <a:chOff x="2865741" y="4436471"/>
            <a:chExt cx="380232" cy="295050"/>
          </a:xfrm>
        </p:grpSpPr>
        <p:sp>
          <p:nvSpPr>
            <p:cNvPr id="83" name="Rectangle 82"/>
            <p:cNvSpPr/>
            <p:nvPr/>
          </p:nvSpPr>
          <p:spPr>
            <a:xfrm>
              <a:off x="2865741" y="4436471"/>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29</a:t>
              </a:r>
              <a:endParaRPr lang="en-AU" sz="1200" baseline="-25000" dirty="0"/>
            </a:p>
          </p:txBody>
        </p:sp>
        <p:sp>
          <p:nvSpPr>
            <p:cNvPr id="84" name="Oval 83"/>
            <p:cNvSpPr/>
            <p:nvPr/>
          </p:nvSpPr>
          <p:spPr>
            <a:xfrm>
              <a:off x="2911267" y="4458056"/>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85" name="Straight Arrow Connector 84"/>
          <p:cNvCxnSpPr/>
          <p:nvPr/>
        </p:nvCxnSpPr>
        <p:spPr>
          <a:xfrm flipV="1">
            <a:off x="8137097" y="5333524"/>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8700000" flipV="1">
            <a:off x="3898484" y="1989135"/>
            <a:ext cx="1449"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3894210" y="1742405"/>
            <a:ext cx="311304" cy="276999"/>
          </a:xfrm>
          <a:prstGeom prst="rect">
            <a:avLst/>
          </a:prstGeom>
        </p:spPr>
        <p:txBody>
          <a:bodyPr wrap="none">
            <a:spAutoFit/>
          </a:bodyPr>
          <a:lstStyle/>
          <a:p>
            <a:r>
              <a:rPr lang="en-AU" sz="1200" i="1" dirty="0" smtClean="0">
                <a:latin typeface="Symbol" pitchFamily="18" charset="2"/>
              </a:rPr>
              <a:t>d</a:t>
            </a:r>
            <a:r>
              <a:rPr lang="en-AU" sz="1200" baseline="-25000" dirty="0" smtClean="0"/>
              <a:t>1</a:t>
            </a:r>
            <a:endParaRPr lang="en-AU" sz="1200" baseline="-25000" dirty="0"/>
          </a:p>
        </p:txBody>
      </p:sp>
      <p:sp>
        <p:nvSpPr>
          <p:cNvPr id="89" name="Rectangle 88"/>
          <p:cNvSpPr/>
          <p:nvPr/>
        </p:nvSpPr>
        <p:spPr>
          <a:xfrm>
            <a:off x="799543" y="5621352"/>
            <a:ext cx="303288" cy="276999"/>
          </a:xfrm>
          <a:prstGeom prst="rect">
            <a:avLst/>
          </a:prstGeom>
        </p:spPr>
        <p:txBody>
          <a:bodyPr wrap="none">
            <a:spAutoFit/>
          </a:bodyPr>
          <a:lstStyle/>
          <a:p>
            <a:r>
              <a:rPr lang="en-AU" sz="1200" i="1" dirty="0" smtClean="0">
                <a:latin typeface="Symbol" pitchFamily="18" charset="2"/>
              </a:rPr>
              <a:t>e</a:t>
            </a:r>
            <a:r>
              <a:rPr lang="en-AU" sz="1200" baseline="-25000" dirty="0" smtClean="0"/>
              <a:t>1</a:t>
            </a:r>
            <a:endParaRPr lang="en-AU" sz="1200" baseline="-25000" dirty="0"/>
          </a:p>
        </p:txBody>
      </p:sp>
      <p:sp>
        <p:nvSpPr>
          <p:cNvPr id="90" name="Rectangle 89"/>
          <p:cNvSpPr/>
          <p:nvPr/>
        </p:nvSpPr>
        <p:spPr>
          <a:xfrm>
            <a:off x="1345643" y="5621352"/>
            <a:ext cx="303288" cy="276999"/>
          </a:xfrm>
          <a:prstGeom prst="rect">
            <a:avLst/>
          </a:prstGeom>
        </p:spPr>
        <p:txBody>
          <a:bodyPr wrap="none">
            <a:spAutoFit/>
          </a:bodyPr>
          <a:lstStyle/>
          <a:p>
            <a:r>
              <a:rPr lang="en-AU" sz="1200" i="1" dirty="0" smtClean="0">
                <a:latin typeface="Symbol" pitchFamily="18" charset="2"/>
              </a:rPr>
              <a:t>e</a:t>
            </a:r>
            <a:r>
              <a:rPr lang="en-AU" sz="1200" baseline="-25000" dirty="0" smtClean="0"/>
              <a:t>2</a:t>
            </a:r>
            <a:endParaRPr lang="en-AU" sz="1200" baseline="-25000" dirty="0"/>
          </a:p>
        </p:txBody>
      </p:sp>
      <p:sp>
        <p:nvSpPr>
          <p:cNvPr id="91" name="Rectangle 90"/>
          <p:cNvSpPr/>
          <p:nvPr/>
        </p:nvSpPr>
        <p:spPr>
          <a:xfrm>
            <a:off x="1898093" y="5621352"/>
            <a:ext cx="303288" cy="276999"/>
          </a:xfrm>
          <a:prstGeom prst="rect">
            <a:avLst/>
          </a:prstGeom>
        </p:spPr>
        <p:txBody>
          <a:bodyPr wrap="none">
            <a:spAutoFit/>
          </a:bodyPr>
          <a:lstStyle/>
          <a:p>
            <a:r>
              <a:rPr lang="en-AU" sz="1200" i="1" dirty="0" smtClean="0">
                <a:latin typeface="Symbol" pitchFamily="18" charset="2"/>
              </a:rPr>
              <a:t>e</a:t>
            </a:r>
            <a:r>
              <a:rPr lang="en-AU" sz="1200" baseline="-25000" dirty="0" smtClean="0"/>
              <a:t>3</a:t>
            </a:r>
            <a:endParaRPr lang="en-AU" sz="1200" baseline="-25000" dirty="0"/>
          </a:p>
        </p:txBody>
      </p:sp>
      <p:sp>
        <p:nvSpPr>
          <p:cNvPr id="92" name="Rectangle 91"/>
          <p:cNvSpPr/>
          <p:nvPr/>
        </p:nvSpPr>
        <p:spPr>
          <a:xfrm>
            <a:off x="7423046" y="561500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28</a:t>
            </a:r>
            <a:endParaRPr lang="en-AU" sz="1200" baseline="-25000" dirty="0"/>
          </a:p>
        </p:txBody>
      </p:sp>
      <p:sp>
        <p:nvSpPr>
          <p:cNvPr id="93" name="Rectangle 92"/>
          <p:cNvSpPr/>
          <p:nvPr/>
        </p:nvSpPr>
        <p:spPr>
          <a:xfrm>
            <a:off x="3273423" y="562135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13</a:t>
            </a:r>
            <a:endParaRPr lang="en-AU" sz="1200" baseline="-25000" dirty="0"/>
          </a:p>
        </p:txBody>
      </p:sp>
      <p:sp>
        <p:nvSpPr>
          <p:cNvPr id="94" name="Rectangle 93"/>
          <p:cNvSpPr/>
          <p:nvPr/>
        </p:nvSpPr>
        <p:spPr>
          <a:xfrm>
            <a:off x="3857623" y="562135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14</a:t>
            </a:r>
            <a:endParaRPr lang="en-AU" sz="1200" baseline="-25000" dirty="0"/>
          </a:p>
        </p:txBody>
      </p:sp>
      <p:sp>
        <p:nvSpPr>
          <p:cNvPr id="95" name="Rectangle 94"/>
          <p:cNvSpPr/>
          <p:nvPr/>
        </p:nvSpPr>
        <p:spPr>
          <a:xfrm>
            <a:off x="4410073" y="562135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15</a:t>
            </a:r>
            <a:endParaRPr lang="en-AU" sz="1200" baseline="-25000" dirty="0"/>
          </a:p>
        </p:txBody>
      </p:sp>
      <p:sp>
        <p:nvSpPr>
          <p:cNvPr id="96" name="Rectangle 95"/>
          <p:cNvSpPr/>
          <p:nvPr/>
        </p:nvSpPr>
        <p:spPr>
          <a:xfrm>
            <a:off x="4968873" y="562135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16</a:t>
            </a:r>
            <a:endParaRPr lang="en-AU" sz="1200" baseline="-25000" dirty="0"/>
          </a:p>
        </p:txBody>
      </p:sp>
      <p:sp>
        <p:nvSpPr>
          <p:cNvPr id="97" name="Rectangle 96"/>
          <p:cNvSpPr/>
          <p:nvPr/>
        </p:nvSpPr>
        <p:spPr>
          <a:xfrm>
            <a:off x="6332381" y="5606910"/>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26</a:t>
            </a:r>
            <a:endParaRPr lang="en-AU" sz="1200" baseline="-25000" dirty="0"/>
          </a:p>
        </p:txBody>
      </p:sp>
      <p:sp>
        <p:nvSpPr>
          <p:cNvPr id="98" name="Rectangle 97"/>
          <p:cNvSpPr/>
          <p:nvPr/>
        </p:nvSpPr>
        <p:spPr>
          <a:xfrm>
            <a:off x="6881965" y="561500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27</a:t>
            </a:r>
            <a:endParaRPr lang="en-AU" sz="1200" baseline="-25000" dirty="0"/>
          </a:p>
        </p:txBody>
      </p:sp>
      <p:sp>
        <p:nvSpPr>
          <p:cNvPr id="99" name="Rectangle 98"/>
          <p:cNvSpPr/>
          <p:nvPr/>
        </p:nvSpPr>
        <p:spPr>
          <a:xfrm>
            <a:off x="2572460" y="5572256"/>
            <a:ext cx="300082" cy="276999"/>
          </a:xfrm>
          <a:prstGeom prst="rect">
            <a:avLst/>
          </a:prstGeom>
        </p:spPr>
        <p:txBody>
          <a:bodyPr wrap="none">
            <a:spAutoFit/>
          </a:bodyPr>
          <a:lstStyle/>
          <a:p>
            <a:r>
              <a:rPr lang="en-AU" sz="1200" dirty="0" smtClean="0"/>
              <a:t>…</a:t>
            </a:r>
            <a:endParaRPr lang="en-AU" sz="1200" dirty="0"/>
          </a:p>
        </p:txBody>
      </p:sp>
      <p:sp>
        <p:nvSpPr>
          <p:cNvPr id="100" name="Rectangle 99"/>
          <p:cNvSpPr/>
          <p:nvPr/>
        </p:nvSpPr>
        <p:spPr>
          <a:xfrm>
            <a:off x="5614974" y="5572256"/>
            <a:ext cx="300082" cy="276999"/>
          </a:xfrm>
          <a:prstGeom prst="rect">
            <a:avLst/>
          </a:prstGeom>
        </p:spPr>
        <p:txBody>
          <a:bodyPr wrap="none">
            <a:spAutoFit/>
          </a:bodyPr>
          <a:lstStyle/>
          <a:p>
            <a:r>
              <a:rPr lang="en-AU" sz="1200" dirty="0" smtClean="0"/>
              <a:t>…</a:t>
            </a:r>
            <a:endParaRPr lang="en-AU" sz="1200" dirty="0"/>
          </a:p>
        </p:txBody>
      </p:sp>
      <p:sp>
        <p:nvSpPr>
          <p:cNvPr id="101" name="Rectangle 100"/>
          <p:cNvSpPr/>
          <p:nvPr/>
        </p:nvSpPr>
        <p:spPr>
          <a:xfrm>
            <a:off x="7964150" y="5612134"/>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29</a:t>
            </a:r>
            <a:endParaRPr lang="en-AU" sz="1200" baseline="-25000" dirty="0"/>
          </a:p>
        </p:txBody>
      </p:sp>
      <p:sp>
        <p:nvSpPr>
          <p:cNvPr id="102" name="Oval 101"/>
          <p:cNvSpPr/>
          <p:nvPr/>
        </p:nvSpPr>
        <p:spPr>
          <a:xfrm>
            <a:off x="826168" y="5656760"/>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Oval 102"/>
          <p:cNvSpPr/>
          <p:nvPr/>
        </p:nvSpPr>
        <p:spPr>
          <a:xfrm>
            <a:off x="1376136" y="5655335"/>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Oval 103"/>
          <p:cNvSpPr/>
          <p:nvPr/>
        </p:nvSpPr>
        <p:spPr>
          <a:xfrm>
            <a:off x="1929281" y="5645364"/>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Oval 104"/>
          <p:cNvSpPr/>
          <p:nvPr/>
        </p:nvSpPr>
        <p:spPr>
          <a:xfrm>
            <a:off x="7466889" y="5636818"/>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Oval 105"/>
          <p:cNvSpPr/>
          <p:nvPr/>
        </p:nvSpPr>
        <p:spPr>
          <a:xfrm>
            <a:off x="3882952" y="5646791"/>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Oval 106"/>
          <p:cNvSpPr/>
          <p:nvPr/>
        </p:nvSpPr>
        <p:spPr>
          <a:xfrm>
            <a:off x="4449104" y="5653912"/>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Oval 107"/>
          <p:cNvSpPr/>
          <p:nvPr/>
        </p:nvSpPr>
        <p:spPr>
          <a:xfrm>
            <a:off x="5002249" y="5643941"/>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Oval 108"/>
          <p:cNvSpPr/>
          <p:nvPr/>
        </p:nvSpPr>
        <p:spPr>
          <a:xfrm>
            <a:off x="6360954" y="5635395"/>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Oval 109"/>
          <p:cNvSpPr/>
          <p:nvPr/>
        </p:nvSpPr>
        <p:spPr>
          <a:xfrm>
            <a:off x="3309652" y="5643939"/>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Oval 110"/>
          <p:cNvSpPr/>
          <p:nvPr/>
        </p:nvSpPr>
        <p:spPr>
          <a:xfrm>
            <a:off x="6911838" y="5651059"/>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Oval 111"/>
          <p:cNvSpPr/>
          <p:nvPr/>
        </p:nvSpPr>
        <p:spPr>
          <a:xfrm>
            <a:off x="8007993" y="5633950"/>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Rectangle 112"/>
          <p:cNvSpPr/>
          <p:nvPr/>
        </p:nvSpPr>
        <p:spPr>
          <a:xfrm>
            <a:off x="951943" y="5417704"/>
            <a:ext cx="324128" cy="276999"/>
          </a:xfrm>
          <a:prstGeom prst="rect">
            <a:avLst/>
          </a:prstGeom>
        </p:spPr>
        <p:txBody>
          <a:bodyPr wrap="none">
            <a:spAutoFit/>
          </a:bodyPr>
          <a:lstStyle/>
          <a:p>
            <a:r>
              <a:rPr lang="en-AU" sz="1200" i="1" dirty="0" smtClean="0">
                <a:latin typeface="Symbol" pitchFamily="18" charset="2"/>
              </a:rPr>
              <a:t>m</a:t>
            </a:r>
            <a:r>
              <a:rPr lang="en-AU" sz="1200" baseline="-25000" dirty="0" smtClean="0"/>
              <a:t>1</a:t>
            </a:r>
            <a:endParaRPr lang="en-AU" sz="1200" baseline="-25000" dirty="0"/>
          </a:p>
        </p:txBody>
      </p:sp>
      <p:sp>
        <p:nvSpPr>
          <p:cNvPr id="114" name="Rectangle 113"/>
          <p:cNvSpPr/>
          <p:nvPr/>
        </p:nvSpPr>
        <p:spPr>
          <a:xfrm>
            <a:off x="1498043" y="5417704"/>
            <a:ext cx="324128" cy="276999"/>
          </a:xfrm>
          <a:prstGeom prst="rect">
            <a:avLst/>
          </a:prstGeom>
        </p:spPr>
        <p:txBody>
          <a:bodyPr wrap="none">
            <a:spAutoFit/>
          </a:bodyPr>
          <a:lstStyle/>
          <a:p>
            <a:r>
              <a:rPr lang="en-AU" sz="1200" i="1" dirty="0" smtClean="0">
                <a:latin typeface="Symbol" pitchFamily="18" charset="2"/>
              </a:rPr>
              <a:t>m</a:t>
            </a:r>
            <a:r>
              <a:rPr lang="en-AU" sz="1200" baseline="-25000" dirty="0" smtClean="0"/>
              <a:t>2</a:t>
            </a:r>
            <a:endParaRPr lang="en-AU" sz="1200" baseline="-25000" dirty="0"/>
          </a:p>
        </p:txBody>
      </p:sp>
      <p:sp>
        <p:nvSpPr>
          <p:cNvPr id="115" name="Rectangle 114"/>
          <p:cNvSpPr/>
          <p:nvPr/>
        </p:nvSpPr>
        <p:spPr>
          <a:xfrm>
            <a:off x="2050493" y="5417704"/>
            <a:ext cx="324128" cy="276999"/>
          </a:xfrm>
          <a:prstGeom prst="rect">
            <a:avLst/>
          </a:prstGeom>
        </p:spPr>
        <p:txBody>
          <a:bodyPr wrap="none">
            <a:spAutoFit/>
          </a:bodyPr>
          <a:lstStyle/>
          <a:p>
            <a:r>
              <a:rPr lang="en-AU" sz="1200" i="1" dirty="0" smtClean="0">
                <a:latin typeface="Symbol" pitchFamily="18" charset="2"/>
              </a:rPr>
              <a:t>m</a:t>
            </a:r>
            <a:r>
              <a:rPr lang="en-AU" sz="1200" baseline="-25000" dirty="0" smtClean="0"/>
              <a:t>3</a:t>
            </a:r>
            <a:endParaRPr lang="en-AU" sz="1200" baseline="-25000" dirty="0"/>
          </a:p>
        </p:txBody>
      </p:sp>
      <p:sp>
        <p:nvSpPr>
          <p:cNvPr id="116" name="Rectangle 115"/>
          <p:cNvSpPr/>
          <p:nvPr/>
        </p:nvSpPr>
        <p:spPr>
          <a:xfrm>
            <a:off x="7575446" y="5403262"/>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28</a:t>
            </a:r>
            <a:endParaRPr lang="en-AU" sz="1200" baseline="-25000" dirty="0"/>
          </a:p>
        </p:txBody>
      </p:sp>
      <p:sp>
        <p:nvSpPr>
          <p:cNvPr id="117" name="Rectangle 116"/>
          <p:cNvSpPr/>
          <p:nvPr/>
        </p:nvSpPr>
        <p:spPr>
          <a:xfrm>
            <a:off x="3433915" y="541770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13</a:t>
            </a:r>
            <a:endParaRPr lang="en-AU" sz="1200" baseline="-25000" dirty="0"/>
          </a:p>
        </p:txBody>
      </p:sp>
      <p:sp>
        <p:nvSpPr>
          <p:cNvPr id="118" name="Rectangle 117"/>
          <p:cNvSpPr/>
          <p:nvPr/>
        </p:nvSpPr>
        <p:spPr>
          <a:xfrm>
            <a:off x="4018115" y="541770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14</a:t>
            </a:r>
            <a:endParaRPr lang="en-AU" sz="1200" baseline="-25000" dirty="0"/>
          </a:p>
        </p:txBody>
      </p:sp>
      <p:sp>
        <p:nvSpPr>
          <p:cNvPr id="119" name="Rectangle 118"/>
          <p:cNvSpPr/>
          <p:nvPr/>
        </p:nvSpPr>
        <p:spPr>
          <a:xfrm>
            <a:off x="4570565" y="541770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15</a:t>
            </a:r>
            <a:endParaRPr lang="en-AU" sz="1200" baseline="-25000" dirty="0"/>
          </a:p>
        </p:txBody>
      </p:sp>
      <p:sp>
        <p:nvSpPr>
          <p:cNvPr id="120" name="Rectangle 119"/>
          <p:cNvSpPr/>
          <p:nvPr/>
        </p:nvSpPr>
        <p:spPr>
          <a:xfrm>
            <a:off x="5129365" y="541770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16</a:t>
            </a:r>
            <a:endParaRPr lang="en-AU" sz="1200" baseline="-25000" dirty="0"/>
          </a:p>
        </p:txBody>
      </p:sp>
      <p:sp>
        <p:nvSpPr>
          <p:cNvPr id="121" name="Rectangle 120"/>
          <p:cNvSpPr/>
          <p:nvPr/>
        </p:nvSpPr>
        <p:spPr>
          <a:xfrm>
            <a:off x="6492873" y="5403262"/>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26</a:t>
            </a:r>
            <a:endParaRPr lang="en-AU" sz="1200" baseline="-25000" dirty="0"/>
          </a:p>
        </p:txBody>
      </p:sp>
      <p:sp>
        <p:nvSpPr>
          <p:cNvPr id="122" name="Rectangle 121"/>
          <p:cNvSpPr/>
          <p:nvPr/>
        </p:nvSpPr>
        <p:spPr>
          <a:xfrm>
            <a:off x="7034365" y="541135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27</a:t>
            </a:r>
            <a:endParaRPr lang="en-AU" sz="1200" baseline="-25000" dirty="0"/>
          </a:p>
        </p:txBody>
      </p:sp>
      <p:sp>
        <p:nvSpPr>
          <p:cNvPr id="123" name="Rectangle 122"/>
          <p:cNvSpPr/>
          <p:nvPr/>
        </p:nvSpPr>
        <p:spPr>
          <a:xfrm>
            <a:off x="8116550" y="540039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29</a:t>
            </a:r>
            <a:endParaRPr lang="en-AU" sz="1200" baseline="-25000" dirty="0"/>
          </a:p>
        </p:txBody>
      </p:sp>
      <p:sp>
        <p:nvSpPr>
          <p:cNvPr id="124" name="Oval 123"/>
          <p:cNvSpPr/>
          <p:nvPr/>
        </p:nvSpPr>
        <p:spPr>
          <a:xfrm>
            <a:off x="3923957" y="1750497"/>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76360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pPr marL="0" indent="0">
              <a:buNone/>
            </a:pPr>
            <a:r>
              <a:rPr lang="en-AU" dirty="0"/>
              <a:t>	</a:t>
            </a:r>
            <a:r>
              <a:rPr lang="en-AU" i="1" dirty="0">
                <a:latin typeface="Symbol" pitchFamily="18" charset="2"/>
              </a:rPr>
              <a:t>h</a:t>
            </a:r>
            <a:r>
              <a:rPr lang="en-AU" baseline="-25000" dirty="0"/>
              <a:t>1</a:t>
            </a:r>
            <a:r>
              <a:rPr lang="en-AU" dirty="0"/>
              <a:t>  = </a:t>
            </a:r>
            <a:r>
              <a:rPr lang="en-AU" i="1" dirty="0">
                <a:latin typeface="Symbol" pitchFamily="18" charset="2"/>
              </a:rPr>
              <a:t>g</a:t>
            </a:r>
            <a:r>
              <a:rPr lang="en-AU" baseline="-25000" dirty="0"/>
              <a:t>1,1</a:t>
            </a:r>
            <a:r>
              <a:rPr lang="en-AU" i="1" dirty="0">
                <a:latin typeface="Symbol" pitchFamily="18" charset="2"/>
              </a:rPr>
              <a:t>x</a:t>
            </a:r>
            <a:r>
              <a:rPr lang="en-AU" baseline="-25000" dirty="0"/>
              <a:t>1</a:t>
            </a:r>
            <a:r>
              <a:rPr lang="en-AU" dirty="0"/>
              <a:t> + </a:t>
            </a:r>
            <a:r>
              <a:rPr lang="en-AU" i="1" dirty="0">
                <a:latin typeface="Symbol" pitchFamily="18" charset="2"/>
              </a:rPr>
              <a:t>e</a:t>
            </a:r>
            <a:r>
              <a:rPr lang="en-AU" baseline="-25000" dirty="0"/>
              <a:t>1		</a:t>
            </a:r>
            <a:r>
              <a:rPr lang="en-AU" baseline="-25000" dirty="0" smtClean="0"/>
              <a:t>	</a:t>
            </a:r>
            <a:r>
              <a:rPr lang="en-AU" i="1" dirty="0" smtClean="0">
                <a:latin typeface="Symbol" pitchFamily="18" charset="2"/>
              </a:rPr>
              <a:t>h</a:t>
            </a:r>
            <a:r>
              <a:rPr lang="en-AU" baseline="-25000" dirty="0" smtClean="0"/>
              <a:t>14</a:t>
            </a:r>
            <a:r>
              <a:rPr lang="en-AU" dirty="0" smtClean="0"/>
              <a:t>  = </a:t>
            </a:r>
            <a:r>
              <a:rPr lang="en-AU" i="1" dirty="0" smtClean="0">
                <a:latin typeface="Symbol" pitchFamily="18" charset="2"/>
              </a:rPr>
              <a:t>g</a:t>
            </a:r>
            <a:r>
              <a:rPr lang="en-AU" baseline="-25000" dirty="0" smtClean="0"/>
              <a:t>14,1</a:t>
            </a:r>
            <a:r>
              <a:rPr lang="en-AU" i="1" dirty="0" smtClean="0">
                <a:latin typeface="Symbol" pitchFamily="18" charset="2"/>
              </a:rPr>
              <a:t>x</a:t>
            </a:r>
            <a:r>
              <a:rPr lang="en-AU" baseline="-25000" dirty="0" smtClean="0"/>
              <a:t>1</a:t>
            </a:r>
            <a:r>
              <a:rPr lang="en-AU" dirty="0" smtClean="0"/>
              <a:t> + </a:t>
            </a:r>
            <a:r>
              <a:rPr lang="en-AU" i="1" dirty="0" smtClean="0">
                <a:latin typeface="Symbol" pitchFamily="18" charset="2"/>
              </a:rPr>
              <a:t>e</a:t>
            </a:r>
            <a:r>
              <a:rPr lang="en-AU" baseline="-25000" dirty="0" smtClean="0"/>
              <a:t>14</a:t>
            </a:r>
            <a:endParaRPr lang="en-AU" dirty="0" smtClean="0"/>
          </a:p>
          <a:p>
            <a:pPr marL="0" indent="0">
              <a:buNone/>
            </a:pPr>
            <a:r>
              <a:rPr lang="en-AU" dirty="0" smtClean="0"/>
              <a:t>	</a:t>
            </a:r>
            <a:r>
              <a:rPr lang="en-AU" i="1" dirty="0" smtClean="0">
                <a:latin typeface="Symbol" pitchFamily="18" charset="2"/>
              </a:rPr>
              <a:t>h</a:t>
            </a:r>
            <a:r>
              <a:rPr lang="en-AU" baseline="-25000" dirty="0" smtClean="0"/>
              <a:t>2</a:t>
            </a:r>
            <a:r>
              <a:rPr lang="en-AU" dirty="0" smtClean="0"/>
              <a:t>  = </a:t>
            </a:r>
            <a:r>
              <a:rPr lang="en-AU" i="1" dirty="0" smtClean="0">
                <a:latin typeface="Symbol" pitchFamily="18" charset="2"/>
              </a:rPr>
              <a:t>g</a:t>
            </a:r>
            <a:r>
              <a:rPr lang="en-AU" baseline="-25000" dirty="0" smtClean="0"/>
              <a:t>2,1</a:t>
            </a:r>
            <a:r>
              <a:rPr lang="en-AU" i="1" dirty="0" smtClean="0">
                <a:latin typeface="Symbol" pitchFamily="18" charset="2"/>
              </a:rPr>
              <a:t>x</a:t>
            </a:r>
            <a:r>
              <a:rPr lang="en-AU" baseline="-25000" dirty="0" smtClean="0"/>
              <a:t>1</a:t>
            </a:r>
            <a:r>
              <a:rPr lang="en-AU" dirty="0" smtClean="0"/>
              <a:t> + </a:t>
            </a:r>
            <a:r>
              <a:rPr lang="en-AU" i="1" dirty="0" smtClean="0">
                <a:latin typeface="Symbol" pitchFamily="18" charset="2"/>
              </a:rPr>
              <a:t>e</a:t>
            </a:r>
            <a:r>
              <a:rPr lang="en-AU" baseline="-25000" dirty="0" smtClean="0"/>
              <a:t>2			</a:t>
            </a:r>
            <a:r>
              <a:rPr lang="en-AU" i="1" dirty="0" smtClean="0">
                <a:latin typeface="Symbol" pitchFamily="18" charset="2"/>
              </a:rPr>
              <a:t>h</a:t>
            </a:r>
            <a:r>
              <a:rPr lang="en-AU" baseline="-25000" dirty="0" smtClean="0"/>
              <a:t>15</a:t>
            </a:r>
            <a:r>
              <a:rPr lang="en-AU" dirty="0" smtClean="0"/>
              <a:t>  = </a:t>
            </a:r>
            <a:r>
              <a:rPr lang="en-AU" i="1" dirty="0" smtClean="0">
                <a:latin typeface="Symbol" pitchFamily="18" charset="2"/>
              </a:rPr>
              <a:t>g</a:t>
            </a:r>
            <a:r>
              <a:rPr lang="en-AU" baseline="-25000" dirty="0" smtClean="0"/>
              <a:t>15,1</a:t>
            </a:r>
            <a:r>
              <a:rPr lang="en-AU" i="1" dirty="0" smtClean="0">
                <a:latin typeface="Symbol" pitchFamily="18" charset="2"/>
              </a:rPr>
              <a:t>x</a:t>
            </a:r>
            <a:r>
              <a:rPr lang="en-AU" baseline="-25000" dirty="0" smtClean="0"/>
              <a:t>1</a:t>
            </a:r>
            <a:r>
              <a:rPr lang="en-AU" dirty="0" smtClean="0"/>
              <a:t> + </a:t>
            </a:r>
            <a:r>
              <a:rPr lang="en-AU" i="1" dirty="0" smtClean="0">
                <a:latin typeface="Symbol" pitchFamily="18" charset="2"/>
              </a:rPr>
              <a:t>e</a:t>
            </a:r>
            <a:r>
              <a:rPr lang="en-AU" baseline="-25000" dirty="0" smtClean="0"/>
              <a:t>15</a:t>
            </a:r>
            <a:endParaRPr lang="en-AU" dirty="0" smtClean="0"/>
          </a:p>
          <a:p>
            <a:pPr marL="0" lvl="0" indent="0">
              <a:buNone/>
            </a:pPr>
            <a:r>
              <a:rPr lang="en-AU" dirty="0"/>
              <a:t>	</a:t>
            </a:r>
            <a:r>
              <a:rPr lang="en-AU" i="1" dirty="0">
                <a:latin typeface="Symbol" pitchFamily="18" charset="2"/>
              </a:rPr>
              <a:t>h</a:t>
            </a:r>
            <a:r>
              <a:rPr lang="en-AU" baseline="-25000" dirty="0"/>
              <a:t>3</a:t>
            </a:r>
            <a:r>
              <a:rPr lang="en-AU" dirty="0"/>
              <a:t>  = </a:t>
            </a:r>
            <a:r>
              <a:rPr lang="en-AU" i="1" dirty="0">
                <a:latin typeface="Symbol" pitchFamily="18" charset="2"/>
              </a:rPr>
              <a:t>g</a:t>
            </a:r>
            <a:r>
              <a:rPr lang="en-AU" baseline="-25000" dirty="0"/>
              <a:t>3,1</a:t>
            </a:r>
            <a:r>
              <a:rPr lang="en-AU" i="1" dirty="0">
                <a:latin typeface="Symbol" pitchFamily="18" charset="2"/>
              </a:rPr>
              <a:t>x</a:t>
            </a:r>
            <a:r>
              <a:rPr lang="en-AU" baseline="-25000" dirty="0"/>
              <a:t>1</a:t>
            </a:r>
            <a:r>
              <a:rPr lang="en-AU" dirty="0"/>
              <a:t> + </a:t>
            </a:r>
            <a:r>
              <a:rPr lang="en-AU" i="1" dirty="0">
                <a:latin typeface="Symbol" pitchFamily="18" charset="2"/>
              </a:rPr>
              <a:t>e</a:t>
            </a:r>
            <a:r>
              <a:rPr lang="en-AU" baseline="-25000" dirty="0"/>
              <a:t>3		</a:t>
            </a:r>
            <a:r>
              <a:rPr lang="en-AU" baseline="-25000" dirty="0" smtClean="0"/>
              <a:t>	</a:t>
            </a:r>
            <a:r>
              <a:rPr lang="en-AU" i="1" dirty="0" smtClean="0">
                <a:latin typeface="Symbol" pitchFamily="18" charset="2"/>
              </a:rPr>
              <a:t>h</a:t>
            </a:r>
            <a:r>
              <a:rPr lang="en-AU" baseline="-25000" dirty="0" smtClean="0"/>
              <a:t>16</a:t>
            </a:r>
            <a:r>
              <a:rPr lang="en-AU" dirty="0" smtClean="0"/>
              <a:t>  </a:t>
            </a:r>
            <a:r>
              <a:rPr lang="en-AU" dirty="0"/>
              <a:t>= </a:t>
            </a:r>
            <a:r>
              <a:rPr lang="en-AU" i="1" dirty="0" smtClean="0">
                <a:latin typeface="Symbol" pitchFamily="18" charset="2"/>
              </a:rPr>
              <a:t>g</a:t>
            </a:r>
            <a:r>
              <a:rPr lang="en-AU" baseline="-25000" dirty="0" smtClean="0"/>
              <a:t>16,1</a:t>
            </a:r>
            <a:r>
              <a:rPr lang="en-AU" i="1" dirty="0" smtClean="0">
                <a:latin typeface="Symbol" pitchFamily="18" charset="2"/>
              </a:rPr>
              <a:t>x</a:t>
            </a:r>
            <a:r>
              <a:rPr lang="en-AU" baseline="-25000" dirty="0" smtClean="0"/>
              <a:t>1</a:t>
            </a:r>
            <a:r>
              <a:rPr lang="en-AU" dirty="0" smtClean="0"/>
              <a:t> </a:t>
            </a:r>
            <a:r>
              <a:rPr lang="en-AU" dirty="0"/>
              <a:t>+ </a:t>
            </a:r>
            <a:r>
              <a:rPr lang="en-AU" i="1" dirty="0" smtClean="0">
                <a:latin typeface="Symbol" pitchFamily="18" charset="2"/>
              </a:rPr>
              <a:t>e</a:t>
            </a:r>
            <a:r>
              <a:rPr lang="en-AU" baseline="-25000" dirty="0" smtClean="0"/>
              <a:t>16</a:t>
            </a:r>
            <a:endParaRPr lang="en-AU" dirty="0"/>
          </a:p>
          <a:p>
            <a:pPr marL="0" indent="0">
              <a:buNone/>
            </a:pPr>
            <a:r>
              <a:rPr lang="en-AU" dirty="0"/>
              <a:t>	.		</a:t>
            </a:r>
            <a:r>
              <a:rPr lang="en-AU" dirty="0" smtClean="0"/>
              <a:t>			</a:t>
            </a:r>
            <a:r>
              <a:rPr lang="en-AU" dirty="0"/>
              <a:t>	.</a:t>
            </a:r>
          </a:p>
          <a:p>
            <a:pPr marL="0" indent="0">
              <a:buNone/>
            </a:pPr>
            <a:r>
              <a:rPr lang="en-AU" dirty="0"/>
              <a:t>	.		</a:t>
            </a:r>
            <a:r>
              <a:rPr lang="en-AU" dirty="0" smtClean="0"/>
              <a:t>			</a:t>
            </a:r>
            <a:r>
              <a:rPr lang="en-AU" dirty="0"/>
              <a:t>	.</a:t>
            </a:r>
          </a:p>
          <a:p>
            <a:pPr marL="0" indent="0">
              <a:buNone/>
            </a:pPr>
            <a:r>
              <a:rPr lang="en-AU" dirty="0"/>
              <a:t>	.		</a:t>
            </a:r>
            <a:r>
              <a:rPr lang="en-AU" dirty="0" smtClean="0"/>
              <a:t>			</a:t>
            </a:r>
            <a:r>
              <a:rPr lang="en-AU" dirty="0"/>
              <a:t>	.</a:t>
            </a:r>
          </a:p>
          <a:p>
            <a:pPr marL="0" lvl="0" indent="0">
              <a:buNone/>
            </a:pPr>
            <a:r>
              <a:rPr lang="en-AU" dirty="0"/>
              <a:t>	</a:t>
            </a:r>
            <a:r>
              <a:rPr lang="en-AU" i="1" dirty="0" smtClean="0">
                <a:latin typeface="Symbol" pitchFamily="18" charset="2"/>
              </a:rPr>
              <a:t>h</a:t>
            </a:r>
            <a:r>
              <a:rPr lang="en-AU" baseline="-25000" dirty="0" smtClean="0"/>
              <a:t>13</a:t>
            </a:r>
            <a:r>
              <a:rPr lang="en-AU" dirty="0" smtClean="0"/>
              <a:t>  </a:t>
            </a:r>
            <a:r>
              <a:rPr lang="en-AU" dirty="0"/>
              <a:t>= </a:t>
            </a:r>
            <a:r>
              <a:rPr lang="en-AU" i="1" dirty="0" smtClean="0">
                <a:latin typeface="Symbol" pitchFamily="18" charset="2"/>
              </a:rPr>
              <a:t>g</a:t>
            </a:r>
            <a:r>
              <a:rPr lang="en-AU" baseline="-25000" dirty="0" smtClean="0"/>
              <a:t>13,1</a:t>
            </a:r>
            <a:r>
              <a:rPr lang="en-AU" i="1" dirty="0" smtClean="0">
                <a:latin typeface="Symbol" pitchFamily="18" charset="2"/>
              </a:rPr>
              <a:t>x</a:t>
            </a:r>
            <a:r>
              <a:rPr lang="en-AU" baseline="-25000" dirty="0" smtClean="0"/>
              <a:t>1</a:t>
            </a:r>
            <a:r>
              <a:rPr lang="en-AU" dirty="0" smtClean="0"/>
              <a:t> </a:t>
            </a:r>
            <a:r>
              <a:rPr lang="en-AU" dirty="0"/>
              <a:t>+ </a:t>
            </a:r>
            <a:r>
              <a:rPr lang="en-AU" i="1" dirty="0">
                <a:latin typeface="Symbol" pitchFamily="18" charset="2"/>
              </a:rPr>
              <a:t>e</a:t>
            </a:r>
            <a:r>
              <a:rPr lang="en-AU" baseline="-25000" dirty="0"/>
              <a:t>11		</a:t>
            </a:r>
            <a:r>
              <a:rPr lang="en-AU" baseline="-25000" dirty="0" smtClean="0"/>
              <a:t>	</a:t>
            </a:r>
            <a:r>
              <a:rPr lang="en-AU" i="1" dirty="0" smtClean="0">
                <a:latin typeface="Symbol" pitchFamily="18" charset="2"/>
              </a:rPr>
              <a:t>h</a:t>
            </a:r>
            <a:r>
              <a:rPr lang="en-AU" baseline="-25000" dirty="0" smtClean="0"/>
              <a:t>26</a:t>
            </a:r>
            <a:r>
              <a:rPr lang="en-AU" dirty="0" smtClean="0"/>
              <a:t>  </a:t>
            </a:r>
            <a:r>
              <a:rPr lang="en-AU" dirty="0"/>
              <a:t>= </a:t>
            </a:r>
            <a:r>
              <a:rPr lang="en-AU" i="1" dirty="0" smtClean="0">
                <a:latin typeface="Symbol" pitchFamily="18" charset="2"/>
              </a:rPr>
              <a:t>g</a:t>
            </a:r>
            <a:r>
              <a:rPr lang="en-AU" baseline="-25000" dirty="0" smtClean="0"/>
              <a:t>26,1</a:t>
            </a:r>
            <a:r>
              <a:rPr lang="en-AU" i="1" dirty="0" smtClean="0">
                <a:latin typeface="Symbol" pitchFamily="18" charset="2"/>
              </a:rPr>
              <a:t>x</a:t>
            </a:r>
            <a:r>
              <a:rPr lang="en-AU" baseline="-25000" dirty="0" smtClean="0"/>
              <a:t>1</a:t>
            </a:r>
            <a:r>
              <a:rPr lang="en-AU" dirty="0" smtClean="0"/>
              <a:t> </a:t>
            </a:r>
            <a:r>
              <a:rPr lang="en-AU" dirty="0"/>
              <a:t>+ </a:t>
            </a:r>
            <a:r>
              <a:rPr lang="en-AU" i="1" dirty="0" smtClean="0">
                <a:latin typeface="Symbol" pitchFamily="18" charset="2"/>
              </a:rPr>
              <a:t>e</a:t>
            </a:r>
            <a:r>
              <a:rPr lang="en-AU" baseline="-25000" dirty="0" smtClean="0"/>
              <a:t>26</a:t>
            </a:r>
            <a:endParaRPr lang="en-AU" dirty="0"/>
          </a:p>
          <a:p>
            <a:pPr marL="0" lvl="0" indent="0">
              <a:buNone/>
            </a:pPr>
            <a:r>
              <a:rPr lang="en-AU" dirty="0"/>
              <a:t>				</a:t>
            </a:r>
            <a:r>
              <a:rPr lang="en-AU" baseline="-25000" dirty="0"/>
              <a:t>	</a:t>
            </a:r>
            <a:r>
              <a:rPr lang="en-AU" i="1" dirty="0">
                <a:latin typeface="Symbol" pitchFamily="18" charset="2"/>
              </a:rPr>
              <a:t> 		h</a:t>
            </a:r>
            <a:r>
              <a:rPr lang="en-AU" baseline="-25000" dirty="0"/>
              <a:t>27</a:t>
            </a:r>
            <a:r>
              <a:rPr lang="en-AU" dirty="0"/>
              <a:t>  = </a:t>
            </a:r>
            <a:r>
              <a:rPr lang="en-AU" i="1" dirty="0">
                <a:latin typeface="Symbol" pitchFamily="18" charset="2"/>
              </a:rPr>
              <a:t>e</a:t>
            </a:r>
            <a:r>
              <a:rPr lang="en-AU" baseline="-25000" dirty="0"/>
              <a:t>27</a:t>
            </a:r>
            <a:endParaRPr lang="en-AU" dirty="0"/>
          </a:p>
          <a:p>
            <a:pPr marL="0" lvl="0" indent="0">
              <a:buNone/>
            </a:pPr>
            <a:r>
              <a:rPr lang="en-AU" dirty="0"/>
              <a:t>				</a:t>
            </a:r>
            <a:r>
              <a:rPr lang="en-AU" baseline="-25000" dirty="0"/>
              <a:t>	</a:t>
            </a:r>
            <a:r>
              <a:rPr lang="en-AU" i="1" dirty="0">
                <a:latin typeface="Symbol" pitchFamily="18" charset="2"/>
              </a:rPr>
              <a:t> 		</a:t>
            </a:r>
            <a:r>
              <a:rPr lang="en-AU" i="1" dirty="0" smtClean="0">
                <a:latin typeface="Symbol" pitchFamily="18" charset="2"/>
              </a:rPr>
              <a:t>h</a:t>
            </a:r>
            <a:r>
              <a:rPr lang="en-AU" baseline="-25000" dirty="0" smtClean="0"/>
              <a:t>28</a:t>
            </a:r>
            <a:r>
              <a:rPr lang="en-AU" dirty="0" smtClean="0"/>
              <a:t>  </a:t>
            </a:r>
            <a:r>
              <a:rPr lang="en-AU" dirty="0"/>
              <a:t>= </a:t>
            </a:r>
            <a:r>
              <a:rPr lang="en-AU" i="1" dirty="0" smtClean="0">
                <a:latin typeface="Symbol" pitchFamily="18" charset="2"/>
              </a:rPr>
              <a:t>e</a:t>
            </a:r>
            <a:r>
              <a:rPr lang="en-AU" baseline="-25000" dirty="0" smtClean="0"/>
              <a:t>28</a:t>
            </a:r>
            <a:endParaRPr lang="en-AU" dirty="0"/>
          </a:p>
          <a:p>
            <a:pPr marL="0" lvl="0" indent="0">
              <a:buNone/>
            </a:pPr>
            <a:r>
              <a:rPr lang="en-AU" dirty="0"/>
              <a:t>				</a:t>
            </a:r>
            <a:r>
              <a:rPr lang="en-AU" baseline="-25000" dirty="0"/>
              <a:t>	</a:t>
            </a:r>
            <a:r>
              <a:rPr lang="en-AU" i="1" dirty="0">
                <a:latin typeface="Symbol" pitchFamily="18" charset="2"/>
              </a:rPr>
              <a:t> 		</a:t>
            </a:r>
            <a:r>
              <a:rPr lang="en-AU" i="1" dirty="0" smtClean="0">
                <a:latin typeface="Symbol" pitchFamily="18" charset="2"/>
              </a:rPr>
              <a:t>h</a:t>
            </a:r>
            <a:r>
              <a:rPr lang="en-AU" baseline="-25000" dirty="0" smtClean="0"/>
              <a:t>29</a:t>
            </a:r>
            <a:r>
              <a:rPr lang="en-AU" dirty="0" smtClean="0"/>
              <a:t>  </a:t>
            </a:r>
            <a:r>
              <a:rPr lang="en-AU" dirty="0"/>
              <a:t>= </a:t>
            </a:r>
            <a:r>
              <a:rPr lang="en-AU" i="1" dirty="0" smtClean="0">
                <a:latin typeface="Symbol" pitchFamily="18" charset="2"/>
              </a:rPr>
              <a:t>e</a:t>
            </a:r>
            <a:r>
              <a:rPr lang="en-AU" baseline="-25000" dirty="0" smtClean="0"/>
              <a:t>29</a:t>
            </a:r>
            <a:endParaRPr lang="en-AU" dirty="0"/>
          </a:p>
          <a:p>
            <a:pPr marL="0" indent="0">
              <a:buNone/>
            </a:pPr>
            <a:endParaRPr lang="en-AU" dirty="0"/>
          </a:p>
          <a:p>
            <a:pPr marL="0" indent="0">
              <a:buNone/>
            </a:pPr>
            <a:endParaRPr lang="en-AU" dirty="0"/>
          </a:p>
        </p:txBody>
      </p:sp>
      <p:sp>
        <p:nvSpPr>
          <p:cNvPr id="3" name="Content Placeholder 2"/>
          <p:cNvSpPr>
            <a:spLocks noGrp="1"/>
          </p:cNvSpPr>
          <p:nvPr>
            <p:ph sz="quarter" idx="11"/>
          </p:nvPr>
        </p:nvSpPr>
        <p:spPr>
          <a:xfrm>
            <a:off x="495560" y="234968"/>
            <a:ext cx="6210030" cy="894282"/>
          </a:xfrm>
        </p:spPr>
        <p:txBody>
          <a:bodyPr/>
          <a:lstStyle/>
          <a:p>
            <a:r>
              <a:rPr lang="en-AU" dirty="0" smtClean="0"/>
              <a:t>Structural Equations for M(3)</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2608"/>
            <a:ext cx="2133600" cy="365125"/>
          </a:xfrm>
        </p:spPr>
        <p:txBody>
          <a:bodyPr/>
          <a:lstStyle/>
          <a:p>
            <a:fld id="{1915DCDC-0AC1-B24F-A2B1-2DFA15BB6016}" type="slidenum">
              <a:rPr lang="en-US" smtClean="0"/>
              <a:t>25</a:t>
            </a:fld>
            <a:endParaRPr lang="en-US" dirty="0"/>
          </a:p>
        </p:txBody>
      </p:sp>
    </p:spTree>
    <p:extLst>
      <p:ext uri="{BB962C8B-B14F-4D97-AF65-F5344CB8AC3E}">
        <p14:creationId xmlns:p14="http://schemas.microsoft.com/office/powerpoint/2010/main" val="3086746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95560" y="234968"/>
            <a:ext cx="6210030" cy="894282"/>
          </a:xfrm>
        </p:spPr>
        <p:txBody>
          <a:bodyPr/>
          <a:lstStyle/>
          <a:p>
            <a:r>
              <a:rPr lang="en-AU" sz="2400" dirty="0" smtClean="0">
                <a:latin typeface="Arial" pitchFamily="34" charset="0"/>
                <a:cs typeface="Arial" pitchFamily="34" charset="0"/>
              </a:rPr>
              <a:t>Path Diagram for M(5)</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57991"/>
            <a:ext cx="2133600" cy="365125"/>
          </a:xfrm>
        </p:spPr>
        <p:txBody>
          <a:bodyPr/>
          <a:lstStyle/>
          <a:p>
            <a:fld id="{1915DCDC-0AC1-B24F-A2B1-2DFA15BB6016}" type="slidenum">
              <a:rPr lang="en-US" sz="1100" smtClean="0">
                <a:latin typeface="Arial" pitchFamily="34" charset="0"/>
                <a:cs typeface="Arial" pitchFamily="34" charset="0"/>
              </a:rPr>
              <a:t>26</a:t>
            </a:fld>
            <a:endParaRPr lang="en-US" sz="1100" dirty="0">
              <a:latin typeface="Arial" pitchFamily="34" charset="0"/>
              <a:cs typeface="Arial" pitchFamily="34" charset="0"/>
            </a:endParaRPr>
          </a:p>
        </p:txBody>
      </p:sp>
      <p:grpSp>
        <p:nvGrpSpPr>
          <p:cNvPr id="6" name="Group 5"/>
          <p:cNvGrpSpPr/>
          <p:nvPr/>
        </p:nvGrpSpPr>
        <p:grpSpPr>
          <a:xfrm>
            <a:off x="808056" y="5061163"/>
            <a:ext cx="328936" cy="277958"/>
            <a:chOff x="680867" y="4413683"/>
            <a:chExt cx="328936" cy="277958"/>
          </a:xfrm>
        </p:grpSpPr>
        <p:sp>
          <p:nvSpPr>
            <p:cNvPr id="7" name="Rectangle 6"/>
            <p:cNvSpPr/>
            <p:nvPr/>
          </p:nvSpPr>
          <p:spPr>
            <a:xfrm>
              <a:off x="680867" y="4413683"/>
              <a:ext cx="328936" cy="276999"/>
            </a:xfrm>
            <a:prstGeom prst="rect">
              <a:avLst/>
            </a:prstGeom>
          </p:spPr>
          <p:txBody>
            <a:bodyPr wrap="none">
              <a:spAutoFit/>
            </a:bodyPr>
            <a:lstStyle/>
            <a:p>
              <a:r>
                <a:rPr lang="en-AU" sz="1200" i="1" dirty="0" smtClean="0">
                  <a:latin typeface="Symbol" pitchFamily="18" charset="2"/>
                </a:rPr>
                <a:t>h</a:t>
              </a:r>
              <a:r>
                <a:rPr lang="en-AU" sz="1200" baseline="-25000" dirty="0" smtClean="0"/>
                <a:t>1</a:t>
              </a:r>
              <a:endParaRPr lang="en-AU" sz="1200" baseline="-25000" dirty="0"/>
            </a:p>
          </p:txBody>
        </p:sp>
        <p:sp>
          <p:nvSpPr>
            <p:cNvPr id="8" name="Oval 7"/>
            <p:cNvSpPr/>
            <p:nvPr/>
          </p:nvSpPr>
          <p:spPr>
            <a:xfrm>
              <a:off x="692209" y="4418176"/>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 name="Group 8"/>
          <p:cNvGrpSpPr/>
          <p:nvPr/>
        </p:nvGrpSpPr>
        <p:grpSpPr>
          <a:xfrm>
            <a:off x="1358024" y="5042646"/>
            <a:ext cx="328936" cy="295050"/>
            <a:chOff x="1158007" y="4420804"/>
            <a:chExt cx="328936" cy="295050"/>
          </a:xfrm>
        </p:grpSpPr>
        <p:sp>
          <p:nvSpPr>
            <p:cNvPr id="10" name="Rectangle 9"/>
            <p:cNvSpPr/>
            <p:nvPr/>
          </p:nvSpPr>
          <p:spPr>
            <a:xfrm>
              <a:off x="1158007" y="4420804"/>
              <a:ext cx="328936" cy="276999"/>
            </a:xfrm>
            <a:prstGeom prst="rect">
              <a:avLst/>
            </a:prstGeom>
          </p:spPr>
          <p:txBody>
            <a:bodyPr wrap="none">
              <a:spAutoFit/>
            </a:bodyPr>
            <a:lstStyle/>
            <a:p>
              <a:r>
                <a:rPr lang="en-AU" sz="1200" i="1" dirty="0" smtClean="0">
                  <a:latin typeface="Symbol" pitchFamily="18" charset="2"/>
                </a:rPr>
                <a:t>h</a:t>
              </a:r>
              <a:r>
                <a:rPr lang="en-AU" sz="1200" baseline="-25000" dirty="0" smtClean="0"/>
                <a:t>2</a:t>
              </a:r>
              <a:endParaRPr lang="en-AU" sz="1200" baseline="-25000" dirty="0"/>
            </a:p>
          </p:txBody>
        </p:sp>
        <p:sp>
          <p:nvSpPr>
            <p:cNvPr id="11" name="Oval 10"/>
            <p:cNvSpPr/>
            <p:nvPr/>
          </p:nvSpPr>
          <p:spPr>
            <a:xfrm>
              <a:off x="1169349" y="4442389"/>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2" name="Group 11"/>
          <p:cNvGrpSpPr/>
          <p:nvPr/>
        </p:nvGrpSpPr>
        <p:grpSpPr>
          <a:xfrm>
            <a:off x="1911169" y="5032675"/>
            <a:ext cx="328936" cy="295050"/>
            <a:chOff x="1694968" y="4427925"/>
            <a:chExt cx="328936" cy="295050"/>
          </a:xfrm>
        </p:grpSpPr>
        <p:sp>
          <p:nvSpPr>
            <p:cNvPr id="13" name="Rectangle 12"/>
            <p:cNvSpPr/>
            <p:nvPr/>
          </p:nvSpPr>
          <p:spPr>
            <a:xfrm>
              <a:off x="1694968" y="4427925"/>
              <a:ext cx="328936" cy="276999"/>
            </a:xfrm>
            <a:prstGeom prst="rect">
              <a:avLst/>
            </a:prstGeom>
          </p:spPr>
          <p:txBody>
            <a:bodyPr wrap="none">
              <a:spAutoFit/>
            </a:bodyPr>
            <a:lstStyle/>
            <a:p>
              <a:r>
                <a:rPr lang="en-AU" sz="1200" i="1" dirty="0" smtClean="0">
                  <a:latin typeface="Symbol" pitchFamily="18" charset="2"/>
                </a:rPr>
                <a:t>h</a:t>
              </a:r>
              <a:r>
                <a:rPr lang="en-AU" sz="1200" baseline="-25000" dirty="0" smtClean="0"/>
                <a:t>3</a:t>
              </a:r>
              <a:endParaRPr lang="en-AU" sz="1200" baseline="-25000" dirty="0"/>
            </a:p>
          </p:txBody>
        </p:sp>
        <p:sp>
          <p:nvSpPr>
            <p:cNvPr id="14" name="Oval 13"/>
            <p:cNvSpPr/>
            <p:nvPr/>
          </p:nvSpPr>
          <p:spPr>
            <a:xfrm>
              <a:off x="1706310" y="4449510"/>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Group 14"/>
          <p:cNvGrpSpPr/>
          <p:nvPr/>
        </p:nvGrpSpPr>
        <p:grpSpPr>
          <a:xfrm>
            <a:off x="7414593" y="5024129"/>
            <a:ext cx="380232" cy="295050"/>
            <a:chOff x="2865741" y="4436471"/>
            <a:chExt cx="380232" cy="295050"/>
          </a:xfrm>
        </p:grpSpPr>
        <p:sp>
          <p:nvSpPr>
            <p:cNvPr id="16" name="Rectangle 15"/>
            <p:cNvSpPr/>
            <p:nvPr/>
          </p:nvSpPr>
          <p:spPr>
            <a:xfrm>
              <a:off x="2865741" y="4436471"/>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28</a:t>
              </a:r>
              <a:endParaRPr lang="en-AU" sz="1200" baseline="-25000" dirty="0"/>
            </a:p>
          </p:txBody>
        </p:sp>
        <p:sp>
          <p:nvSpPr>
            <p:cNvPr id="17" name="Oval 16"/>
            <p:cNvSpPr/>
            <p:nvPr/>
          </p:nvSpPr>
          <p:spPr>
            <a:xfrm>
              <a:off x="2911267" y="4458056"/>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Rectangle 17"/>
          <p:cNvSpPr/>
          <p:nvPr/>
        </p:nvSpPr>
        <p:spPr>
          <a:xfrm>
            <a:off x="2572460" y="5019806"/>
            <a:ext cx="300082" cy="276999"/>
          </a:xfrm>
          <a:prstGeom prst="rect">
            <a:avLst/>
          </a:prstGeom>
        </p:spPr>
        <p:txBody>
          <a:bodyPr wrap="none">
            <a:spAutoFit/>
          </a:bodyPr>
          <a:lstStyle/>
          <a:p>
            <a:r>
              <a:rPr lang="en-AU" sz="1200" dirty="0" smtClean="0"/>
              <a:t>…</a:t>
            </a:r>
            <a:endParaRPr lang="en-AU" sz="1200" dirty="0"/>
          </a:p>
        </p:txBody>
      </p:sp>
      <p:grpSp>
        <p:nvGrpSpPr>
          <p:cNvPr id="19" name="Group 18"/>
          <p:cNvGrpSpPr/>
          <p:nvPr/>
        </p:nvGrpSpPr>
        <p:grpSpPr>
          <a:xfrm>
            <a:off x="3830656" y="5034102"/>
            <a:ext cx="380232" cy="295050"/>
            <a:chOff x="4892518" y="4446442"/>
            <a:chExt cx="380232" cy="295050"/>
          </a:xfrm>
        </p:grpSpPr>
        <p:sp>
          <p:nvSpPr>
            <p:cNvPr id="20" name="Rectangle 19"/>
            <p:cNvSpPr/>
            <p:nvPr/>
          </p:nvSpPr>
          <p:spPr>
            <a:xfrm>
              <a:off x="4892518" y="4446442"/>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14</a:t>
              </a:r>
              <a:endParaRPr lang="en-AU" sz="1200" baseline="-25000" dirty="0"/>
            </a:p>
          </p:txBody>
        </p:sp>
        <p:sp>
          <p:nvSpPr>
            <p:cNvPr id="21" name="Oval 20"/>
            <p:cNvSpPr/>
            <p:nvPr/>
          </p:nvSpPr>
          <p:spPr>
            <a:xfrm>
              <a:off x="4938044" y="4468027"/>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2" name="Group 21"/>
          <p:cNvGrpSpPr/>
          <p:nvPr/>
        </p:nvGrpSpPr>
        <p:grpSpPr>
          <a:xfrm>
            <a:off x="4396808" y="5041223"/>
            <a:ext cx="380232" cy="295050"/>
            <a:chOff x="5369658" y="4470655"/>
            <a:chExt cx="380232" cy="295050"/>
          </a:xfrm>
        </p:grpSpPr>
        <p:sp>
          <p:nvSpPr>
            <p:cNvPr id="23" name="Rectangle 22"/>
            <p:cNvSpPr/>
            <p:nvPr/>
          </p:nvSpPr>
          <p:spPr>
            <a:xfrm>
              <a:off x="5369658" y="4470655"/>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15</a:t>
              </a:r>
              <a:endParaRPr lang="en-AU" sz="1200" baseline="-25000" dirty="0"/>
            </a:p>
          </p:txBody>
        </p:sp>
        <p:sp>
          <p:nvSpPr>
            <p:cNvPr id="24" name="Oval 23"/>
            <p:cNvSpPr/>
            <p:nvPr/>
          </p:nvSpPr>
          <p:spPr>
            <a:xfrm>
              <a:off x="5415184" y="4492240"/>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5" name="Group 24"/>
          <p:cNvGrpSpPr/>
          <p:nvPr/>
        </p:nvGrpSpPr>
        <p:grpSpPr>
          <a:xfrm>
            <a:off x="4949953" y="5031252"/>
            <a:ext cx="380232" cy="295050"/>
            <a:chOff x="5906619" y="4477776"/>
            <a:chExt cx="380232" cy="295050"/>
          </a:xfrm>
        </p:grpSpPr>
        <p:sp>
          <p:nvSpPr>
            <p:cNvPr id="26" name="Rectangle 25"/>
            <p:cNvSpPr/>
            <p:nvPr/>
          </p:nvSpPr>
          <p:spPr>
            <a:xfrm>
              <a:off x="5906619" y="4477776"/>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16</a:t>
              </a:r>
              <a:endParaRPr lang="en-AU" sz="1200" baseline="-25000" dirty="0"/>
            </a:p>
          </p:txBody>
        </p:sp>
        <p:sp>
          <p:nvSpPr>
            <p:cNvPr id="27" name="Oval 26"/>
            <p:cNvSpPr/>
            <p:nvPr/>
          </p:nvSpPr>
          <p:spPr>
            <a:xfrm>
              <a:off x="5952145" y="4499361"/>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8" name="Group 27"/>
          <p:cNvGrpSpPr/>
          <p:nvPr/>
        </p:nvGrpSpPr>
        <p:grpSpPr>
          <a:xfrm>
            <a:off x="6308658" y="5022706"/>
            <a:ext cx="380232" cy="295050"/>
            <a:chOff x="7111576" y="4486322"/>
            <a:chExt cx="380232" cy="295050"/>
          </a:xfrm>
        </p:grpSpPr>
        <p:sp>
          <p:nvSpPr>
            <p:cNvPr id="29" name="Rectangle 28"/>
            <p:cNvSpPr/>
            <p:nvPr/>
          </p:nvSpPr>
          <p:spPr>
            <a:xfrm>
              <a:off x="7111576" y="4486322"/>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26</a:t>
              </a:r>
              <a:endParaRPr lang="en-AU" sz="1200" baseline="-25000" dirty="0"/>
            </a:p>
          </p:txBody>
        </p:sp>
        <p:sp>
          <p:nvSpPr>
            <p:cNvPr id="30" name="Oval 29"/>
            <p:cNvSpPr/>
            <p:nvPr/>
          </p:nvSpPr>
          <p:spPr>
            <a:xfrm>
              <a:off x="7157102" y="4507907"/>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1" name="Rectangle 30"/>
          <p:cNvSpPr/>
          <p:nvPr/>
        </p:nvSpPr>
        <p:spPr>
          <a:xfrm>
            <a:off x="5623801" y="5017620"/>
            <a:ext cx="300082" cy="276999"/>
          </a:xfrm>
          <a:prstGeom prst="rect">
            <a:avLst/>
          </a:prstGeom>
        </p:spPr>
        <p:txBody>
          <a:bodyPr wrap="none">
            <a:spAutoFit/>
          </a:bodyPr>
          <a:lstStyle/>
          <a:p>
            <a:r>
              <a:rPr lang="en-AU" sz="1200" dirty="0" smtClean="0"/>
              <a:t>…</a:t>
            </a:r>
            <a:endParaRPr lang="en-AU" sz="1200" dirty="0"/>
          </a:p>
        </p:txBody>
      </p:sp>
      <p:grpSp>
        <p:nvGrpSpPr>
          <p:cNvPr id="32" name="Group 31"/>
          <p:cNvGrpSpPr/>
          <p:nvPr/>
        </p:nvGrpSpPr>
        <p:grpSpPr>
          <a:xfrm>
            <a:off x="3257356" y="5031250"/>
            <a:ext cx="380232" cy="295050"/>
            <a:chOff x="3419793" y="4443592"/>
            <a:chExt cx="380232" cy="295050"/>
          </a:xfrm>
        </p:grpSpPr>
        <p:sp>
          <p:nvSpPr>
            <p:cNvPr id="33" name="Rectangle 32"/>
            <p:cNvSpPr/>
            <p:nvPr/>
          </p:nvSpPr>
          <p:spPr>
            <a:xfrm>
              <a:off x="3419793" y="4443592"/>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13</a:t>
              </a:r>
              <a:endParaRPr lang="en-AU" sz="1200" baseline="-25000" dirty="0"/>
            </a:p>
          </p:txBody>
        </p:sp>
        <p:sp>
          <p:nvSpPr>
            <p:cNvPr id="34" name="Oval 33"/>
            <p:cNvSpPr/>
            <p:nvPr/>
          </p:nvSpPr>
          <p:spPr>
            <a:xfrm>
              <a:off x="3465319" y="4465177"/>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5" name="Group 34"/>
          <p:cNvGrpSpPr/>
          <p:nvPr/>
        </p:nvGrpSpPr>
        <p:grpSpPr>
          <a:xfrm>
            <a:off x="2201381" y="2237546"/>
            <a:ext cx="311304" cy="295050"/>
            <a:chOff x="4166127" y="1745971"/>
            <a:chExt cx="311304" cy="295050"/>
          </a:xfrm>
        </p:grpSpPr>
        <p:sp>
          <p:nvSpPr>
            <p:cNvPr id="36" name="Rectangle 35"/>
            <p:cNvSpPr/>
            <p:nvPr/>
          </p:nvSpPr>
          <p:spPr>
            <a:xfrm>
              <a:off x="4166127" y="1745971"/>
              <a:ext cx="311304" cy="276999"/>
            </a:xfrm>
            <a:prstGeom prst="rect">
              <a:avLst/>
            </a:prstGeom>
          </p:spPr>
          <p:txBody>
            <a:bodyPr wrap="none">
              <a:spAutoFit/>
            </a:bodyPr>
            <a:lstStyle/>
            <a:p>
              <a:r>
                <a:rPr lang="en-AU" sz="1200" i="1" dirty="0" smtClean="0">
                  <a:latin typeface="Symbol" pitchFamily="18" charset="2"/>
                </a:rPr>
                <a:t>x</a:t>
              </a:r>
              <a:r>
                <a:rPr lang="en-AU" sz="1200" baseline="-25000" dirty="0" smtClean="0"/>
                <a:t>1</a:t>
              </a:r>
              <a:endParaRPr lang="en-AU" sz="1200" baseline="-25000" dirty="0"/>
            </a:p>
          </p:txBody>
        </p:sp>
        <p:sp>
          <p:nvSpPr>
            <p:cNvPr id="37" name="Oval 36"/>
            <p:cNvSpPr/>
            <p:nvPr/>
          </p:nvSpPr>
          <p:spPr>
            <a:xfrm>
              <a:off x="4177469" y="1767556"/>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8" name="Group 37"/>
          <p:cNvGrpSpPr/>
          <p:nvPr/>
        </p:nvGrpSpPr>
        <p:grpSpPr>
          <a:xfrm>
            <a:off x="6859542" y="5038370"/>
            <a:ext cx="380232" cy="295050"/>
            <a:chOff x="7605816" y="4433618"/>
            <a:chExt cx="380232" cy="295050"/>
          </a:xfrm>
        </p:grpSpPr>
        <p:sp>
          <p:nvSpPr>
            <p:cNvPr id="39" name="Rectangle 38"/>
            <p:cNvSpPr/>
            <p:nvPr/>
          </p:nvSpPr>
          <p:spPr>
            <a:xfrm>
              <a:off x="7605816" y="4433618"/>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27</a:t>
              </a:r>
              <a:endParaRPr lang="en-AU" sz="1200" baseline="-25000" dirty="0"/>
            </a:p>
          </p:txBody>
        </p:sp>
        <p:sp>
          <p:nvSpPr>
            <p:cNvPr id="40" name="Oval 39"/>
            <p:cNvSpPr/>
            <p:nvPr/>
          </p:nvSpPr>
          <p:spPr>
            <a:xfrm>
              <a:off x="7651342" y="4455203"/>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41" name="Straight Arrow Connector 40"/>
          <p:cNvCxnSpPr>
            <a:stCxn id="37" idx="4"/>
            <a:endCxn id="8" idx="0"/>
          </p:cNvCxnSpPr>
          <p:nvPr/>
        </p:nvCxnSpPr>
        <p:spPr>
          <a:xfrm flipH="1">
            <a:off x="956131" y="2532596"/>
            <a:ext cx="1393325" cy="253306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7" idx="4"/>
            <a:endCxn id="10" idx="0"/>
          </p:cNvCxnSpPr>
          <p:nvPr/>
        </p:nvCxnSpPr>
        <p:spPr>
          <a:xfrm flipH="1">
            <a:off x="1522492" y="2532596"/>
            <a:ext cx="826964" cy="251005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7" idx="4"/>
            <a:endCxn id="13" idx="0"/>
          </p:cNvCxnSpPr>
          <p:nvPr/>
        </p:nvCxnSpPr>
        <p:spPr>
          <a:xfrm flipH="1">
            <a:off x="2075637" y="2532596"/>
            <a:ext cx="273819" cy="250007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7" idx="4"/>
            <a:endCxn id="33" idx="0"/>
          </p:cNvCxnSpPr>
          <p:nvPr/>
        </p:nvCxnSpPr>
        <p:spPr>
          <a:xfrm>
            <a:off x="2349456" y="2532596"/>
            <a:ext cx="1098016" cy="2498654"/>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8" idx="2"/>
            <a:endCxn id="21" idx="0"/>
          </p:cNvCxnSpPr>
          <p:nvPr/>
        </p:nvCxnSpPr>
        <p:spPr>
          <a:xfrm flipH="1">
            <a:off x="4012915" y="2511277"/>
            <a:ext cx="1420307" cy="254441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89" idx="4"/>
            <a:endCxn id="24" idx="0"/>
          </p:cNvCxnSpPr>
          <p:nvPr/>
        </p:nvCxnSpPr>
        <p:spPr>
          <a:xfrm flipH="1">
            <a:off x="4579067" y="2529328"/>
            <a:ext cx="846578" cy="253348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89" idx="4"/>
            <a:endCxn id="27" idx="0"/>
          </p:cNvCxnSpPr>
          <p:nvPr/>
        </p:nvCxnSpPr>
        <p:spPr>
          <a:xfrm flipH="1">
            <a:off x="5132212" y="2529328"/>
            <a:ext cx="293433" cy="252350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89" idx="4"/>
            <a:endCxn id="30" idx="0"/>
          </p:cNvCxnSpPr>
          <p:nvPr/>
        </p:nvCxnSpPr>
        <p:spPr>
          <a:xfrm>
            <a:off x="5425645" y="2529328"/>
            <a:ext cx="1065272" cy="2514963"/>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412625" y="4007834"/>
            <a:ext cx="375424" cy="276999"/>
          </a:xfrm>
          <a:prstGeom prst="rect">
            <a:avLst/>
          </a:prstGeom>
        </p:spPr>
        <p:txBody>
          <a:bodyPr wrap="none">
            <a:spAutoFit/>
          </a:bodyPr>
          <a:lstStyle/>
          <a:p>
            <a:r>
              <a:rPr lang="en-AU" sz="1200" i="1" dirty="0" smtClean="0">
                <a:latin typeface="Symbol" pitchFamily="18" charset="2"/>
              </a:rPr>
              <a:t>g</a:t>
            </a:r>
            <a:r>
              <a:rPr lang="en-AU" sz="1200" baseline="-25000" dirty="0" smtClean="0"/>
              <a:t>1,1</a:t>
            </a:r>
            <a:endParaRPr lang="en-AU" sz="1200" baseline="-25000" dirty="0"/>
          </a:p>
        </p:txBody>
      </p:sp>
      <p:sp>
        <p:nvSpPr>
          <p:cNvPr id="50" name="Rectangle 49"/>
          <p:cNvSpPr/>
          <p:nvPr/>
        </p:nvSpPr>
        <p:spPr>
          <a:xfrm>
            <a:off x="1850775" y="4001484"/>
            <a:ext cx="375424" cy="276999"/>
          </a:xfrm>
          <a:prstGeom prst="rect">
            <a:avLst/>
          </a:prstGeom>
        </p:spPr>
        <p:txBody>
          <a:bodyPr wrap="none">
            <a:spAutoFit/>
          </a:bodyPr>
          <a:lstStyle/>
          <a:p>
            <a:r>
              <a:rPr lang="en-AU" sz="1200" i="1" dirty="0" smtClean="0">
                <a:latin typeface="Symbol" pitchFamily="18" charset="2"/>
              </a:rPr>
              <a:t>g</a:t>
            </a:r>
            <a:r>
              <a:rPr lang="en-AU" sz="1200" baseline="-25000" dirty="0" smtClean="0"/>
              <a:t>2,1</a:t>
            </a:r>
            <a:endParaRPr lang="en-AU" sz="1200" baseline="-25000" dirty="0"/>
          </a:p>
        </p:txBody>
      </p:sp>
      <p:sp>
        <p:nvSpPr>
          <p:cNvPr id="51" name="Rectangle 50"/>
          <p:cNvSpPr/>
          <p:nvPr/>
        </p:nvSpPr>
        <p:spPr>
          <a:xfrm>
            <a:off x="2244475" y="4007834"/>
            <a:ext cx="375424" cy="276999"/>
          </a:xfrm>
          <a:prstGeom prst="rect">
            <a:avLst/>
          </a:prstGeom>
        </p:spPr>
        <p:txBody>
          <a:bodyPr wrap="none">
            <a:spAutoFit/>
          </a:bodyPr>
          <a:lstStyle/>
          <a:p>
            <a:r>
              <a:rPr lang="en-AU" sz="1200" i="1" dirty="0" smtClean="0">
                <a:latin typeface="Symbol" pitchFamily="18" charset="2"/>
              </a:rPr>
              <a:t>g</a:t>
            </a:r>
            <a:r>
              <a:rPr lang="en-AU" sz="1200" baseline="-25000" dirty="0" smtClean="0"/>
              <a:t>3,1</a:t>
            </a:r>
            <a:endParaRPr lang="en-AU" sz="1200" baseline="-25000" dirty="0"/>
          </a:p>
        </p:txBody>
      </p:sp>
      <p:sp>
        <p:nvSpPr>
          <p:cNvPr id="52" name="Rectangle 51"/>
          <p:cNvSpPr/>
          <p:nvPr/>
        </p:nvSpPr>
        <p:spPr>
          <a:xfrm>
            <a:off x="3127125" y="4001484"/>
            <a:ext cx="426720" cy="276999"/>
          </a:xfrm>
          <a:prstGeom prst="rect">
            <a:avLst/>
          </a:prstGeom>
        </p:spPr>
        <p:txBody>
          <a:bodyPr wrap="none">
            <a:spAutoFit/>
          </a:bodyPr>
          <a:lstStyle/>
          <a:p>
            <a:r>
              <a:rPr lang="en-AU" sz="1200" i="1" dirty="0" smtClean="0">
                <a:latin typeface="Symbol" pitchFamily="18" charset="2"/>
              </a:rPr>
              <a:t>g</a:t>
            </a:r>
            <a:r>
              <a:rPr lang="en-AU" sz="1200" baseline="-25000" dirty="0" smtClean="0"/>
              <a:t>13,1</a:t>
            </a:r>
            <a:endParaRPr lang="en-AU" sz="1200" baseline="-25000" dirty="0"/>
          </a:p>
        </p:txBody>
      </p:sp>
      <p:sp>
        <p:nvSpPr>
          <p:cNvPr id="53" name="Rectangle 52"/>
          <p:cNvSpPr/>
          <p:nvPr/>
        </p:nvSpPr>
        <p:spPr>
          <a:xfrm>
            <a:off x="4468523" y="4007834"/>
            <a:ext cx="426720" cy="276999"/>
          </a:xfrm>
          <a:prstGeom prst="rect">
            <a:avLst/>
          </a:prstGeom>
        </p:spPr>
        <p:txBody>
          <a:bodyPr wrap="none">
            <a:spAutoFit/>
          </a:bodyPr>
          <a:lstStyle/>
          <a:p>
            <a:r>
              <a:rPr lang="en-AU" sz="1200" i="1" dirty="0" smtClean="0">
                <a:latin typeface="Symbol" pitchFamily="18" charset="2"/>
              </a:rPr>
              <a:t>g</a:t>
            </a:r>
            <a:r>
              <a:rPr lang="en-AU" sz="1200" baseline="-25000" dirty="0" smtClean="0"/>
              <a:t>14,2</a:t>
            </a:r>
            <a:endParaRPr lang="en-AU" sz="1200" baseline="-25000" dirty="0"/>
          </a:p>
        </p:txBody>
      </p:sp>
      <p:sp>
        <p:nvSpPr>
          <p:cNvPr id="54" name="Rectangle 53"/>
          <p:cNvSpPr/>
          <p:nvPr/>
        </p:nvSpPr>
        <p:spPr>
          <a:xfrm>
            <a:off x="4855873" y="4007834"/>
            <a:ext cx="426720" cy="276999"/>
          </a:xfrm>
          <a:prstGeom prst="rect">
            <a:avLst/>
          </a:prstGeom>
        </p:spPr>
        <p:txBody>
          <a:bodyPr wrap="none">
            <a:spAutoFit/>
          </a:bodyPr>
          <a:lstStyle/>
          <a:p>
            <a:r>
              <a:rPr lang="en-AU" sz="1200" i="1" dirty="0" smtClean="0">
                <a:latin typeface="Symbol" pitchFamily="18" charset="2"/>
              </a:rPr>
              <a:t>g</a:t>
            </a:r>
            <a:r>
              <a:rPr lang="en-AU" sz="1200" baseline="-25000" dirty="0" smtClean="0"/>
              <a:t>15,2</a:t>
            </a:r>
            <a:endParaRPr lang="en-AU" sz="1200" baseline="-25000" dirty="0"/>
          </a:p>
        </p:txBody>
      </p:sp>
      <p:sp>
        <p:nvSpPr>
          <p:cNvPr id="55" name="Rectangle 54"/>
          <p:cNvSpPr/>
          <p:nvPr/>
        </p:nvSpPr>
        <p:spPr>
          <a:xfrm>
            <a:off x="5255923" y="4007834"/>
            <a:ext cx="426720" cy="276999"/>
          </a:xfrm>
          <a:prstGeom prst="rect">
            <a:avLst/>
          </a:prstGeom>
        </p:spPr>
        <p:txBody>
          <a:bodyPr wrap="none">
            <a:spAutoFit/>
          </a:bodyPr>
          <a:lstStyle/>
          <a:p>
            <a:r>
              <a:rPr lang="en-AU" sz="1200" i="1" dirty="0" smtClean="0">
                <a:latin typeface="Symbol" pitchFamily="18" charset="2"/>
              </a:rPr>
              <a:t>g</a:t>
            </a:r>
            <a:r>
              <a:rPr lang="en-AU" sz="1200" baseline="-25000" dirty="0" smtClean="0"/>
              <a:t>16,2</a:t>
            </a:r>
            <a:endParaRPr lang="en-AU" sz="1200" baseline="-25000" dirty="0"/>
          </a:p>
        </p:txBody>
      </p:sp>
      <p:sp>
        <p:nvSpPr>
          <p:cNvPr id="56" name="Rectangle 55"/>
          <p:cNvSpPr/>
          <p:nvPr/>
        </p:nvSpPr>
        <p:spPr>
          <a:xfrm>
            <a:off x="6233823" y="4001484"/>
            <a:ext cx="426720" cy="276999"/>
          </a:xfrm>
          <a:prstGeom prst="rect">
            <a:avLst/>
          </a:prstGeom>
        </p:spPr>
        <p:txBody>
          <a:bodyPr wrap="none">
            <a:spAutoFit/>
          </a:bodyPr>
          <a:lstStyle/>
          <a:p>
            <a:r>
              <a:rPr lang="en-AU" sz="1200" i="1" dirty="0" smtClean="0">
                <a:latin typeface="Symbol" pitchFamily="18" charset="2"/>
              </a:rPr>
              <a:t>g</a:t>
            </a:r>
            <a:r>
              <a:rPr lang="en-AU" sz="1200" baseline="-25000" dirty="0" smtClean="0"/>
              <a:t>26,2</a:t>
            </a:r>
            <a:endParaRPr lang="en-AU" sz="1200" baseline="-25000" dirty="0"/>
          </a:p>
        </p:txBody>
      </p:sp>
      <p:cxnSp>
        <p:nvCxnSpPr>
          <p:cNvPr id="57" name="Straight Arrow Connector 56"/>
          <p:cNvCxnSpPr/>
          <p:nvPr/>
        </p:nvCxnSpPr>
        <p:spPr>
          <a:xfrm flipV="1">
            <a:off x="962656" y="53427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1502406" y="534909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2061206" y="533639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7587901" y="533639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4024220" y="53427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583020" y="53427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141820" y="53427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6500720" y="53300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7053170" y="534909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3446370" y="534274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774017" y="4027020"/>
            <a:ext cx="300082" cy="276999"/>
          </a:xfrm>
          <a:prstGeom prst="rect">
            <a:avLst/>
          </a:prstGeom>
        </p:spPr>
        <p:txBody>
          <a:bodyPr wrap="none">
            <a:spAutoFit/>
          </a:bodyPr>
          <a:lstStyle/>
          <a:p>
            <a:r>
              <a:rPr lang="en-AU" sz="1200" dirty="0" smtClean="0"/>
              <a:t>…</a:t>
            </a:r>
            <a:endParaRPr lang="en-AU" sz="1200" dirty="0"/>
          </a:p>
        </p:txBody>
      </p:sp>
      <p:sp>
        <p:nvSpPr>
          <p:cNvPr id="68" name="Rectangle 67"/>
          <p:cNvSpPr/>
          <p:nvPr/>
        </p:nvSpPr>
        <p:spPr>
          <a:xfrm>
            <a:off x="2787969" y="4033370"/>
            <a:ext cx="300082" cy="276999"/>
          </a:xfrm>
          <a:prstGeom prst="rect">
            <a:avLst/>
          </a:prstGeom>
        </p:spPr>
        <p:txBody>
          <a:bodyPr wrap="none">
            <a:spAutoFit/>
          </a:bodyPr>
          <a:lstStyle/>
          <a:p>
            <a:r>
              <a:rPr lang="en-AU" sz="1200" dirty="0" smtClean="0"/>
              <a:t>…</a:t>
            </a:r>
            <a:endParaRPr lang="en-AU" sz="1200" dirty="0"/>
          </a:p>
        </p:txBody>
      </p:sp>
      <p:sp>
        <p:nvSpPr>
          <p:cNvPr id="81" name="Rectangle 80"/>
          <p:cNvSpPr/>
          <p:nvPr/>
        </p:nvSpPr>
        <p:spPr>
          <a:xfrm>
            <a:off x="390510" y="6101084"/>
            <a:ext cx="8310288" cy="430887"/>
          </a:xfrm>
          <a:prstGeom prst="rect">
            <a:avLst/>
          </a:prstGeom>
        </p:spPr>
        <p:txBody>
          <a:bodyPr wrap="none">
            <a:spAutoFit/>
          </a:bodyPr>
          <a:lstStyle/>
          <a:p>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1</a:t>
            </a:r>
            <a:r>
              <a:rPr lang="en-AU" sz="1100" dirty="0" smtClean="0">
                <a:latin typeface="Arial" pitchFamily="34" charset="0"/>
                <a:cs typeface="Arial" pitchFamily="34" charset="0"/>
              </a:rPr>
              <a:t> = Appointment </a:t>
            </a:r>
            <a:r>
              <a:rPr lang="en-AU" sz="1100" dirty="0" err="1" smtClean="0">
                <a:latin typeface="Arial" pitchFamily="34" charset="0"/>
                <a:cs typeface="Arial" pitchFamily="34" charset="0"/>
              </a:rPr>
              <a:t>Type</a:t>
            </a:r>
            <a:r>
              <a:rPr lang="en-AU" sz="1100" baseline="-25000" dirty="0" err="1" smtClean="0">
                <a:latin typeface="Arial" pitchFamily="34" charset="0"/>
                <a:cs typeface="Arial" pitchFamily="34" charset="0"/>
              </a:rPr>
              <a:t>Pre</a:t>
            </a:r>
            <a:r>
              <a:rPr lang="en-AU" sz="1100" dirty="0" smtClean="0">
                <a:latin typeface="Arial" pitchFamily="34" charset="0"/>
                <a:cs typeface="Arial" pitchFamily="34" charset="0"/>
              </a:rPr>
              <a:t>, </a:t>
            </a:r>
            <a:r>
              <a:rPr lang="en-AU" sz="1100" i="1" dirty="0">
                <a:latin typeface="Symbol" pitchFamily="18" charset="2"/>
                <a:cs typeface="Arial" pitchFamily="34" charset="0"/>
              </a:rPr>
              <a:t>h</a:t>
            </a:r>
            <a:r>
              <a:rPr lang="en-AU" sz="1100" baseline="-25000" dirty="0" smtClean="0">
                <a:latin typeface="Arial" pitchFamily="34" charset="0"/>
                <a:cs typeface="Arial" pitchFamily="34" charset="0"/>
              </a:rPr>
              <a:t>2</a:t>
            </a:r>
            <a:r>
              <a:rPr lang="en-AU" sz="1100" dirty="0" smtClean="0">
                <a:latin typeface="Arial" pitchFamily="34" charset="0"/>
                <a:cs typeface="Arial" pitchFamily="34" charset="0"/>
              </a:rPr>
              <a:t> = Travel </a:t>
            </a:r>
            <a:r>
              <a:rPr lang="en-AU" sz="1100" dirty="0" err="1" smtClean="0">
                <a:latin typeface="Arial" pitchFamily="34" charset="0"/>
                <a:cs typeface="Arial" pitchFamily="34" charset="0"/>
              </a:rPr>
              <a:t>Distance</a:t>
            </a:r>
            <a:r>
              <a:rPr lang="en-AU" sz="1100" baseline="-25000" dirty="0" err="1" smtClean="0">
                <a:latin typeface="Arial" pitchFamily="34" charset="0"/>
                <a:cs typeface="Arial" pitchFamily="34" charset="0"/>
              </a:rPr>
              <a:t>Pre</a:t>
            </a:r>
            <a:r>
              <a:rPr lang="en-AU" sz="1100" dirty="0" smtClean="0">
                <a:latin typeface="Arial" pitchFamily="34" charset="0"/>
                <a:cs typeface="Arial" pitchFamily="34" charset="0"/>
              </a:rPr>
              <a:t>, </a:t>
            </a:r>
            <a:r>
              <a:rPr lang="en-AU" sz="1100" i="1" dirty="0">
                <a:latin typeface="Symbol" pitchFamily="18" charset="2"/>
                <a:cs typeface="Arial" pitchFamily="34" charset="0"/>
              </a:rPr>
              <a:t>h</a:t>
            </a:r>
            <a:r>
              <a:rPr lang="en-AU" sz="1100" baseline="-25000" dirty="0" smtClean="0">
                <a:latin typeface="Arial" pitchFamily="34" charset="0"/>
                <a:cs typeface="Arial" pitchFamily="34" charset="0"/>
              </a:rPr>
              <a:t>3</a:t>
            </a:r>
            <a:r>
              <a:rPr lang="en-AU" sz="1100" dirty="0" smtClean="0">
                <a:latin typeface="Arial" pitchFamily="34" charset="0"/>
                <a:cs typeface="Arial" pitchFamily="34" charset="0"/>
              </a:rPr>
              <a:t> = Site </a:t>
            </a:r>
            <a:r>
              <a:rPr lang="en-AU" sz="1100" dirty="0" err="1" smtClean="0">
                <a:latin typeface="Arial" pitchFamily="34" charset="0"/>
                <a:cs typeface="Arial" pitchFamily="34" charset="0"/>
              </a:rPr>
              <a:t>Type</a:t>
            </a:r>
            <a:r>
              <a:rPr lang="en-AU" sz="1100" baseline="-25000" dirty="0" err="1" smtClean="0">
                <a:latin typeface="Arial" pitchFamily="34" charset="0"/>
                <a:cs typeface="Arial" pitchFamily="34" charset="0"/>
              </a:rPr>
              <a:t>Pre</a:t>
            </a:r>
            <a:r>
              <a:rPr lang="en-AU" sz="1100" dirty="0" smtClean="0">
                <a:latin typeface="Arial" pitchFamily="34" charset="0"/>
                <a:cs typeface="Arial" pitchFamily="34" charset="0"/>
              </a:rPr>
              <a:t> …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13</a:t>
            </a:r>
            <a:r>
              <a:rPr lang="en-AU" sz="1100" dirty="0" smtClean="0">
                <a:latin typeface="Arial" pitchFamily="34" charset="0"/>
                <a:cs typeface="Arial" pitchFamily="34" charset="0"/>
              </a:rPr>
              <a:t> = Would Not </a:t>
            </a:r>
            <a:r>
              <a:rPr lang="en-AU" sz="1100" dirty="0" err="1" smtClean="0">
                <a:latin typeface="Arial" pitchFamily="34" charset="0"/>
                <a:cs typeface="Arial" pitchFamily="34" charset="0"/>
              </a:rPr>
              <a:t>Donate</a:t>
            </a:r>
            <a:r>
              <a:rPr lang="en-AU" sz="1100" baseline="-25000" dirty="0" err="1" smtClean="0">
                <a:latin typeface="Arial" pitchFamily="34" charset="0"/>
                <a:cs typeface="Arial" pitchFamily="34" charset="0"/>
              </a:rPr>
              <a:t>Pre</a:t>
            </a:r>
            <a:r>
              <a:rPr lang="en-AU" sz="1100" dirty="0" smtClean="0">
                <a:latin typeface="Arial" pitchFamily="34" charset="0"/>
                <a:cs typeface="Arial" pitchFamily="34" charset="0"/>
              </a:rPr>
              <a:t>,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14</a:t>
            </a:r>
            <a:r>
              <a:rPr lang="en-AU" sz="1100" dirty="0" smtClean="0">
                <a:latin typeface="Arial" pitchFamily="34" charset="0"/>
                <a:cs typeface="Arial" pitchFamily="34" charset="0"/>
              </a:rPr>
              <a:t> = Appointment </a:t>
            </a:r>
            <a:r>
              <a:rPr lang="en-AU" sz="1100" dirty="0" err="1" smtClean="0">
                <a:latin typeface="Arial" pitchFamily="34" charset="0"/>
                <a:cs typeface="Arial" pitchFamily="34" charset="0"/>
              </a:rPr>
              <a:t>Type</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a:t>
            </a:r>
          </a:p>
          <a:p>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15</a:t>
            </a:r>
            <a:r>
              <a:rPr lang="en-AU" sz="1100" dirty="0" smtClean="0">
                <a:latin typeface="Arial" pitchFamily="34" charset="0"/>
                <a:cs typeface="Arial" pitchFamily="34" charset="0"/>
              </a:rPr>
              <a:t> = Travel </a:t>
            </a:r>
            <a:r>
              <a:rPr lang="en-AU" sz="1100" dirty="0" err="1" smtClean="0">
                <a:latin typeface="Arial" pitchFamily="34" charset="0"/>
                <a:cs typeface="Arial" pitchFamily="34" charset="0"/>
              </a:rPr>
              <a:t>Distance</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16</a:t>
            </a:r>
            <a:r>
              <a:rPr lang="en-AU" sz="1100" dirty="0" smtClean="0">
                <a:latin typeface="Arial" pitchFamily="34" charset="0"/>
                <a:cs typeface="Arial" pitchFamily="34" charset="0"/>
              </a:rPr>
              <a:t> = Site </a:t>
            </a:r>
            <a:r>
              <a:rPr lang="en-AU" sz="1100" dirty="0" err="1" smtClean="0">
                <a:latin typeface="Arial" pitchFamily="34" charset="0"/>
                <a:cs typeface="Arial" pitchFamily="34" charset="0"/>
              </a:rPr>
              <a:t>Type</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 …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26</a:t>
            </a:r>
            <a:r>
              <a:rPr lang="en-AU" sz="1100" dirty="0" smtClean="0">
                <a:latin typeface="Arial" pitchFamily="34" charset="0"/>
                <a:cs typeface="Arial" pitchFamily="34" charset="0"/>
              </a:rPr>
              <a:t> = Would Not </a:t>
            </a:r>
            <a:r>
              <a:rPr lang="en-AU" sz="1100" dirty="0" err="1" smtClean="0">
                <a:latin typeface="Arial" pitchFamily="34" charset="0"/>
                <a:cs typeface="Arial" pitchFamily="34" charset="0"/>
              </a:rPr>
              <a:t>Donate</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27</a:t>
            </a:r>
            <a:r>
              <a:rPr lang="en-AU" sz="1100" dirty="0" smtClean="0">
                <a:latin typeface="Arial" pitchFamily="34" charset="0"/>
                <a:cs typeface="Arial" pitchFamily="34" charset="0"/>
              </a:rPr>
              <a:t> = </a:t>
            </a:r>
            <a:r>
              <a:rPr lang="en-AU" sz="1100" dirty="0" err="1" smtClean="0">
                <a:latin typeface="Arial" pitchFamily="34" charset="0"/>
                <a:cs typeface="Arial" pitchFamily="34" charset="0"/>
              </a:rPr>
              <a:t>Target</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 </a:t>
            </a:r>
            <a:r>
              <a:rPr lang="en-AU" sz="1100" i="1" dirty="0" smtClean="0">
                <a:latin typeface="Symbol" pitchFamily="18" charset="2"/>
                <a:cs typeface="Arial" pitchFamily="34" charset="0"/>
              </a:rPr>
              <a:t>h</a:t>
            </a:r>
            <a:r>
              <a:rPr lang="en-AU" sz="1100" baseline="-25000" dirty="0" smtClean="0">
                <a:latin typeface="Arial" pitchFamily="34" charset="0"/>
                <a:cs typeface="Arial" pitchFamily="34" charset="0"/>
              </a:rPr>
              <a:t>28</a:t>
            </a:r>
            <a:r>
              <a:rPr lang="en-AU" sz="1100" dirty="0" smtClean="0">
                <a:latin typeface="Arial" pitchFamily="34" charset="0"/>
                <a:cs typeface="Arial" pitchFamily="34" charset="0"/>
              </a:rPr>
              <a:t> </a:t>
            </a:r>
            <a:r>
              <a:rPr lang="en-AU" sz="1100" dirty="0">
                <a:latin typeface="Arial" pitchFamily="34" charset="0"/>
                <a:cs typeface="Arial" pitchFamily="34" charset="0"/>
              </a:rPr>
              <a:t>= </a:t>
            </a:r>
            <a:r>
              <a:rPr lang="en-AU" sz="1100" dirty="0" err="1" smtClean="0">
                <a:latin typeface="Arial" pitchFamily="34" charset="0"/>
                <a:cs typeface="Arial" pitchFamily="34" charset="0"/>
              </a:rPr>
              <a:t>Need</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a:t>
            </a:r>
            <a:r>
              <a:rPr lang="en-AU" sz="1100" i="1" dirty="0" smtClean="0">
                <a:latin typeface="Symbol" pitchFamily="18" charset="2"/>
                <a:cs typeface="Arial" pitchFamily="34" charset="0"/>
              </a:rPr>
              <a:t> h</a:t>
            </a:r>
            <a:r>
              <a:rPr lang="en-AU" sz="1100" baseline="-25000" dirty="0" smtClean="0">
                <a:latin typeface="Arial" pitchFamily="34" charset="0"/>
                <a:cs typeface="Arial" pitchFamily="34" charset="0"/>
              </a:rPr>
              <a:t>29</a:t>
            </a:r>
            <a:r>
              <a:rPr lang="en-AU" sz="1100" dirty="0" smtClean="0">
                <a:latin typeface="Arial" pitchFamily="34" charset="0"/>
                <a:cs typeface="Arial" pitchFamily="34" charset="0"/>
              </a:rPr>
              <a:t> </a:t>
            </a:r>
            <a:r>
              <a:rPr lang="en-AU" sz="1100" dirty="0">
                <a:latin typeface="Arial" pitchFamily="34" charset="0"/>
                <a:cs typeface="Arial" pitchFamily="34" charset="0"/>
              </a:rPr>
              <a:t>= </a:t>
            </a:r>
            <a:r>
              <a:rPr lang="en-AU" sz="1100" dirty="0" smtClean="0">
                <a:latin typeface="Arial" pitchFamily="34" charset="0"/>
                <a:cs typeface="Arial" pitchFamily="34" charset="0"/>
              </a:rPr>
              <a:t>Target × </a:t>
            </a:r>
            <a:r>
              <a:rPr lang="en-AU" sz="1100" dirty="0" err="1" smtClean="0">
                <a:latin typeface="Arial" pitchFamily="34" charset="0"/>
                <a:cs typeface="Arial" pitchFamily="34" charset="0"/>
              </a:rPr>
              <a:t>Need</a:t>
            </a:r>
            <a:r>
              <a:rPr lang="en-AU" sz="1100" baseline="-25000" dirty="0" err="1" smtClean="0">
                <a:latin typeface="Arial" pitchFamily="34" charset="0"/>
                <a:cs typeface="Arial" pitchFamily="34" charset="0"/>
              </a:rPr>
              <a:t>Post</a:t>
            </a:r>
            <a:r>
              <a:rPr lang="en-AU" sz="1100" dirty="0" smtClean="0">
                <a:latin typeface="Arial" pitchFamily="34" charset="0"/>
                <a:cs typeface="Arial" pitchFamily="34" charset="0"/>
              </a:rPr>
              <a:t>.</a:t>
            </a:r>
            <a:endParaRPr lang="en-AU" sz="1100" dirty="0">
              <a:latin typeface="Arial" pitchFamily="34" charset="0"/>
              <a:cs typeface="Arial" pitchFamily="34" charset="0"/>
            </a:endParaRPr>
          </a:p>
        </p:txBody>
      </p:sp>
      <p:grpSp>
        <p:nvGrpSpPr>
          <p:cNvPr id="82" name="Group 81"/>
          <p:cNvGrpSpPr/>
          <p:nvPr/>
        </p:nvGrpSpPr>
        <p:grpSpPr>
          <a:xfrm>
            <a:off x="7963789" y="5021261"/>
            <a:ext cx="380232" cy="295050"/>
            <a:chOff x="2865741" y="4436471"/>
            <a:chExt cx="380232" cy="295050"/>
          </a:xfrm>
        </p:grpSpPr>
        <p:sp>
          <p:nvSpPr>
            <p:cNvPr id="83" name="Rectangle 82"/>
            <p:cNvSpPr/>
            <p:nvPr/>
          </p:nvSpPr>
          <p:spPr>
            <a:xfrm>
              <a:off x="2865741" y="4436471"/>
              <a:ext cx="380232" cy="276999"/>
            </a:xfrm>
            <a:prstGeom prst="rect">
              <a:avLst/>
            </a:prstGeom>
          </p:spPr>
          <p:txBody>
            <a:bodyPr wrap="none">
              <a:spAutoFit/>
            </a:bodyPr>
            <a:lstStyle/>
            <a:p>
              <a:r>
                <a:rPr lang="en-AU" sz="1200" i="1" dirty="0" smtClean="0">
                  <a:latin typeface="Symbol" pitchFamily="18" charset="2"/>
                </a:rPr>
                <a:t>h</a:t>
              </a:r>
              <a:r>
                <a:rPr lang="en-AU" sz="1200" baseline="-25000" dirty="0" smtClean="0"/>
                <a:t>29</a:t>
              </a:r>
              <a:endParaRPr lang="en-AU" sz="1200" baseline="-25000" dirty="0"/>
            </a:p>
          </p:txBody>
        </p:sp>
        <p:sp>
          <p:nvSpPr>
            <p:cNvPr id="84" name="Oval 83"/>
            <p:cNvSpPr/>
            <p:nvPr/>
          </p:nvSpPr>
          <p:spPr>
            <a:xfrm>
              <a:off x="2911267" y="4458056"/>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85" name="Straight Arrow Connector 84"/>
          <p:cNvCxnSpPr/>
          <p:nvPr/>
        </p:nvCxnSpPr>
        <p:spPr>
          <a:xfrm flipV="1">
            <a:off x="8137097" y="5333524"/>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5277570" y="2234278"/>
            <a:ext cx="311304" cy="295050"/>
            <a:chOff x="4166127" y="1745971"/>
            <a:chExt cx="311304" cy="295050"/>
          </a:xfrm>
        </p:grpSpPr>
        <p:sp>
          <p:nvSpPr>
            <p:cNvPr id="88" name="Rectangle 87"/>
            <p:cNvSpPr/>
            <p:nvPr/>
          </p:nvSpPr>
          <p:spPr>
            <a:xfrm>
              <a:off x="4166127" y="1745971"/>
              <a:ext cx="311304" cy="276999"/>
            </a:xfrm>
            <a:prstGeom prst="rect">
              <a:avLst/>
            </a:prstGeom>
          </p:spPr>
          <p:txBody>
            <a:bodyPr wrap="none">
              <a:spAutoFit/>
            </a:bodyPr>
            <a:lstStyle/>
            <a:p>
              <a:r>
                <a:rPr lang="en-AU" sz="1200" i="1" dirty="0" smtClean="0">
                  <a:latin typeface="Symbol" pitchFamily="18" charset="2"/>
                </a:rPr>
                <a:t>x</a:t>
              </a:r>
              <a:r>
                <a:rPr lang="en-AU" sz="1200" baseline="-25000" dirty="0" smtClean="0"/>
                <a:t>2</a:t>
              </a:r>
              <a:endParaRPr lang="en-AU" sz="1200" baseline="-25000" dirty="0"/>
            </a:p>
          </p:txBody>
        </p:sp>
        <p:sp>
          <p:nvSpPr>
            <p:cNvPr id="89" name="Oval 88"/>
            <p:cNvSpPr/>
            <p:nvPr/>
          </p:nvSpPr>
          <p:spPr>
            <a:xfrm>
              <a:off x="4177469" y="1767556"/>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94" name="Straight Arrow Connector 93"/>
          <p:cNvCxnSpPr/>
          <p:nvPr/>
        </p:nvCxnSpPr>
        <p:spPr>
          <a:xfrm rot="-8700000" flipV="1">
            <a:off x="5588149" y="1999499"/>
            <a:ext cx="1449"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5616243" y="1768953"/>
            <a:ext cx="311304" cy="276999"/>
          </a:xfrm>
          <a:prstGeom prst="rect">
            <a:avLst/>
          </a:prstGeom>
        </p:spPr>
        <p:txBody>
          <a:bodyPr wrap="none">
            <a:spAutoFit/>
          </a:bodyPr>
          <a:lstStyle/>
          <a:p>
            <a:r>
              <a:rPr lang="en-AU" sz="1200" i="1" dirty="0" smtClean="0">
                <a:latin typeface="Symbol" pitchFamily="18" charset="2"/>
              </a:rPr>
              <a:t>d</a:t>
            </a:r>
            <a:r>
              <a:rPr lang="en-AU" sz="1200" baseline="-25000" dirty="0" smtClean="0"/>
              <a:t>2</a:t>
            </a:r>
            <a:endParaRPr lang="en-AU" sz="1200" baseline="-25000" dirty="0"/>
          </a:p>
        </p:txBody>
      </p:sp>
      <p:cxnSp>
        <p:nvCxnSpPr>
          <p:cNvPr id="96" name="Straight Arrow Connector 95"/>
          <p:cNvCxnSpPr/>
          <p:nvPr/>
        </p:nvCxnSpPr>
        <p:spPr>
          <a:xfrm rot="-13200000" flipV="1">
            <a:off x="2173142" y="2007556"/>
            <a:ext cx="1449"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1827241" y="1801321"/>
            <a:ext cx="311304" cy="276999"/>
          </a:xfrm>
          <a:prstGeom prst="rect">
            <a:avLst/>
          </a:prstGeom>
        </p:spPr>
        <p:txBody>
          <a:bodyPr wrap="none">
            <a:spAutoFit/>
          </a:bodyPr>
          <a:lstStyle/>
          <a:p>
            <a:r>
              <a:rPr lang="en-AU" sz="1200" i="1" dirty="0" smtClean="0">
                <a:latin typeface="Symbol" pitchFamily="18" charset="2"/>
              </a:rPr>
              <a:t>d</a:t>
            </a:r>
            <a:r>
              <a:rPr lang="en-AU" sz="1200" baseline="-25000" dirty="0" smtClean="0"/>
              <a:t>1</a:t>
            </a:r>
            <a:endParaRPr lang="en-AU" sz="1200" baseline="-25000" dirty="0"/>
          </a:p>
        </p:txBody>
      </p:sp>
      <p:cxnSp>
        <p:nvCxnSpPr>
          <p:cNvPr id="98" name="Straight Arrow Connector 97"/>
          <p:cNvCxnSpPr>
            <a:stCxn id="37" idx="6"/>
            <a:endCxn id="89" idx="2"/>
          </p:cNvCxnSpPr>
          <p:nvPr/>
        </p:nvCxnSpPr>
        <p:spPr>
          <a:xfrm flipV="1">
            <a:off x="2486188" y="2392596"/>
            <a:ext cx="2802724" cy="326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3598949" y="2114900"/>
            <a:ext cx="397866" cy="276999"/>
          </a:xfrm>
          <a:prstGeom prst="rect">
            <a:avLst/>
          </a:prstGeom>
        </p:spPr>
        <p:txBody>
          <a:bodyPr wrap="none">
            <a:spAutoFit/>
          </a:bodyPr>
          <a:lstStyle/>
          <a:p>
            <a:r>
              <a:rPr lang="en-AU" sz="1200" i="1" dirty="0" smtClean="0">
                <a:latin typeface="Symbol" pitchFamily="18" charset="2"/>
              </a:rPr>
              <a:t>b</a:t>
            </a:r>
            <a:r>
              <a:rPr lang="en-AU" sz="1200" baseline="-25000" dirty="0" smtClean="0"/>
              <a:t>2,1</a:t>
            </a:r>
            <a:endParaRPr lang="en-AU" sz="1200" baseline="-25000" dirty="0"/>
          </a:p>
        </p:txBody>
      </p:sp>
      <p:sp>
        <p:nvSpPr>
          <p:cNvPr id="99" name="Rectangle 98"/>
          <p:cNvSpPr/>
          <p:nvPr/>
        </p:nvSpPr>
        <p:spPr>
          <a:xfrm>
            <a:off x="799543" y="5621352"/>
            <a:ext cx="303288" cy="276999"/>
          </a:xfrm>
          <a:prstGeom prst="rect">
            <a:avLst/>
          </a:prstGeom>
        </p:spPr>
        <p:txBody>
          <a:bodyPr wrap="none">
            <a:spAutoFit/>
          </a:bodyPr>
          <a:lstStyle/>
          <a:p>
            <a:r>
              <a:rPr lang="en-AU" sz="1200" i="1" dirty="0" smtClean="0">
                <a:latin typeface="Symbol" pitchFamily="18" charset="2"/>
              </a:rPr>
              <a:t>e</a:t>
            </a:r>
            <a:r>
              <a:rPr lang="en-AU" sz="1200" baseline="-25000" dirty="0" smtClean="0"/>
              <a:t>1</a:t>
            </a:r>
            <a:endParaRPr lang="en-AU" sz="1200" baseline="-25000" dirty="0"/>
          </a:p>
        </p:txBody>
      </p:sp>
      <p:sp>
        <p:nvSpPr>
          <p:cNvPr id="100" name="Rectangle 99"/>
          <p:cNvSpPr/>
          <p:nvPr/>
        </p:nvSpPr>
        <p:spPr>
          <a:xfrm>
            <a:off x="1345643" y="5621352"/>
            <a:ext cx="303288" cy="276999"/>
          </a:xfrm>
          <a:prstGeom prst="rect">
            <a:avLst/>
          </a:prstGeom>
        </p:spPr>
        <p:txBody>
          <a:bodyPr wrap="none">
            <a:spAutoFit/>
          </a:bodyPr>
          <a:lstStyle/>
          <a:p>
            <a:r>
              <a:rPr lang="en-AU" sz="1200" i="1" dirty="0" smtClean="0">
                <a:latin typeface="Symbol" pitchFamily="18" charset="2"/>
              </a:rPr>
              <a:t>e</a:t>
            </a:r>
            <a:r>
              <a:rPr lang="en-AU" sz="1200" baseline="-25000" dirty="0" smtClean="0"/>
              <a:t>2</a:t>
            </a:r>
            <a:endParaRPr lang="en-AU" sz="1200" baseline="-25000" dirty="0"/>
          </a:p>
        </p:txBody>
      </p:sp>
      <p:sp>
        <p:nvSpPr>
          <p:cNvPr id="101" name="Rectangle 100"/>
          <p:cNvSpPr/>
          <p:nvPr/>
        </p:nvSpPr>
        <p:spPr>
          <a:xfrm>
            <a:off x="1898093" y="5621352"/>
            <a:ext cx="303288" cy="276999"/>
          </a:xfrm>
          <a:prstGeom prst="rect">
            <a:avLst/>
          </a:prstGeom>
        </p:spPr>
        <p:txBody>
          <a:bodyPr wrap="none">
            <a:spAutoFit/>
          </a:bodyPr>
          <a:lstStyle/>
          <a:p>
            <a:r>
              <a:rPr lang="en-AU" sz="1200" i="1" dirty="0" smtClean="0">
                <a:latin typeface="Symbol" pitchFamily="18" charset="2"/>
              </a:rPr>
              <a:t>e</a:t>
            </a:r>
            <a:r>
              <a:rPr lang="en-AU" sz="1200" baseline="-25000" dirty="0" smtClean="0"/>
              <a:t>3</a:t>
            </a:r>
            <a:endParaRPr lang="en-AU" sz="1200" baseline="-25000" dirty="0"/>
          </a:p>
        </p:txBody>
      </p:sp>
      <p:sp>
        <p:nvSpPr>
          <p:cNvPr id="102" name="Rectangle 101"/>
          <p:cNvSpPr/>
          <p:nvPr/>
        </p:nvSpPr>
        <p:spPr>
          <a:xfrm>
            <a:off x="7423046" y="561500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28</a:t>
            </a:r>
            <a:endParaRPr lang="en-AU" sz="1200" baseline="-25000" dirty="0"/>
          </a:p>
        </p:txBody>
      </p:sp>
      <p:sp>
        <p:nvSpPr>
          <p:cNvPr id="104" name="Rectangle 103"/>
          <p:cNvSpPr/>
          <p:nvPr/>
        </p:nvSpPr>
        <p:spPr>
          <a:xfrm>
            <a:off x="3273423" y="562135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13</a:t>
            </a:r>
            <a:endParaRPr lang="en-AU" sz="1200" baseline="-25000" dirty="0"/>
          </a:p>
        </p:txBody>
      </p:sp>
      <p:sp>
        <p:nvSpPr>
          <p:cNvPr id="105" name="Rectangle 104"/>
          <p:cNvSpPr/>
          <p:nvPr/>
        </p:nvSpPr>
        <p:spPr>
          <a:xfrm>
            <a:off x="3857623" y="562135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14</a:t>
            </a:r>
            <a:endParaRPr lang="en-AU" sz="1200" baseline="-25000" dirty="0"/>
          </a:p>
        </p:txBody>
      </p:sp>
      <p:sp>
        <p:nvSpPr>
          <p:cNvPr id="106" name="Rectangle 105"/>
          <p:cNvSpPr/>
          <p:nvPr/>
        </p:nvSpPr>
        <p:spPr>
          <a:xfrm>
            <a:off x="4410073" y="562135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15</a:t>
            </a:r>
            <a:endParaRPr lang="en-AU" sz="1200" baseline="-25000" dirty="0"/>
          </a:p>
        </p:txBody>
      </p:sp>
      <p:sp>
        <p:nvSpPr>
          <p:cNvPr id="107" name="Rectangle 106"/>
          <p:cNvSpPr/>
          <p:nvPr/>
        </p:nvSpPr>
        <p:spPr>
          <a:xfrm>
            <a:off x="4968873" y="562135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16</a:t>
            </a:r>
            <a:endParaRPr lang="en-AU" sz="1200" baseline="-25000" dirty="0"/>
          </a:p>
        </p:txBody>
      </p:sp>
      <p:sp>
        <p:nvSpPr>
          <p:cNvPr id="108" name="Rectangle 107"/>
          <p:cNvSpPr/>
          <p:nvPr/>
        </p:nvSpPr>
        <p:spPr>
          <a:xfrm>
            <a:off x="6332381" y="5606910"/>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26</a:t>
            </a:r>
            <a:endParaRPr lang="en-AU" sz="1200" baseline="-25000" dirty="0"/>
          </a:p>
        </p:txBody>
      </p:sp>
      <p:sp>
        <p:nvSpPr>
          <p:cNvPr id="109" name="Rectangle 108"/>
          <p:cNvSpPr/>
          <p:nvPr/>
        </p:nvSpPr>
        <p:spPr>
          <a:xfrm>
            <a:off x="6881965" y="5615002"/>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27</a:t>
            </a:r>
            <a:endParaRPr lang="en-AU" sz="1200" baseline="-25000" dirty="0"/>
          </a:p>
        </p:txBody>
      </p:sp>
      <p:sp>
        <p:nvSpPr>
          <p:cNvPr id="110" name="Rectangle 109"/>
          <p:cNvSpPr/>
          <p:nvPr/>
        </p:nvSpPr>
        <p:spPr>
          <a:xfrm>
            <a:off x="2572460" y="5572256"/>
            <a:ext cx="300082" cy="276999"/>
          </a:xfrm>
          <a:prstGeom prst="rect">
            <a:avLst/>
          </a:prstGeom>
        </p:spPr>
        <p:txBody>
          <a:bodyPr wrap="none">
            <a:spAutoFit/>
          </a:bodyPr>
          <a:lstStyle/>
          <a:p>
            <a:r>
              <a:rPr lang="en-AU" sz="1200" dirty="0" smtClean="0"/>
              <a:t>…</a:t>
            </a:r>
            <a:endParaRPr lang="en-AU" sz="1200" dirty="0"/>
          </a:p>
        </p:txBody>
      </p:sp>
      <p:sp>
        <p:nvSpPr>
          <p:cNvPr id="111" name="Rectangle 110"/>
          <p:cNvSpPr/>
          <p:nvPr/>
        </p:nvSpPr>
        <p:spPr>
          <a:xfrm>
            <a:off x="5614974" y="5572256"/>
            <a:ext cx="300082" cy="276999"/>
          </a:xfrm>
          <a:prstGeom prst="rect">
            <a:avLst/>
          </a:prstGeom>
        </p:spPr>
        <p:txBody>
          <a:bodyPr wrap="none">
            <a:spAutoFit/>
          </a:bodyPr>
          <a:lstStyle/>
          <a:p>
            <a:r>
              <a:rPr lang="en-AU" sz="1200" dirty="0" smtClean="0"/>
              <a:t>…</a:t>
            </a:r>
            <a:endParaRPr lang="en-AU" sz="1200" dirty="0"/>
          </a:p>
        </p:txBody>
      </p:sp>
      <p:sp>
        <p:nvSpPr>
          <p:cNvPr id="112" name="Rectangle 111"/>
          <p:cNvSpPr/>
          <p:nvPr/>
        </p:nvSpPr>
        <p:spPr>
          <a:xfrm>
            <a:off x="7964150" y="5612134"/>
            <a:ext cx="354584" cy="276999"/>
          </a:xfrm>
          <a:prstGeom prst="rect">
            <a:avLst/>
          </a:prstGeom>
        </p:spPr>
        <p:txBody>
          <a:bodyPr wrap="none">
            <a:spAutoFit/>
          </a:bodyPr>
          <a:lstStyle/>
          <a:p>
            <a:r>
              <a:rPr lang="en-AU" sz="1200" i="1" dirty="0" smtClean="0">
                <a:latin typeface="Symbol" pitchFamily="18" charset="2"/>
              </a:rPr>
              <a:t>e</a:t>
            </a:r>
            <a:r>
              <a:rPr lang="en-AU" sz="1200" baseline="-25000" dirty="0" smtClean="0"/>
              <a:t>29</a:t>
            </a:r>
            <a:endParaRPr lang="en-AU" sz="1200" baseline="-25000" dirty="0"/>
          </a:p>
        </p:txBody>
      </p:sp>
      <p:sp>
        <p:nvSpPr>
          <p:cNvPr id="113" name="Oval 112"/>
          <p:cNvSpPr/>
          <p:nvPr/>
        </p:nvSpPr>
        <p:spPr>
          <a:xfrm>
            <a:off x="826168" y="5656760"/>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Oval 113"/>
          <p:cNvSpPr/>
          <p:nvPr/>
        </p:nvSpPr>
        <p:spPr>
          <a:xfrm>
            <a:off x="1376136" y="5655335"/>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Oval 114"/>
          <p:cNvSpPr/>
          <p:nvPr/>
        </p:nvSpPr>
        <p:spPr>
          <a:xfrm>
            <a:off x="1929281" y="5645364"/>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Oval 115"/>
          <p:cNvSpPr/>
          <p:nvPr/>
        </p:nvSpPr>
        <p:spPr>
          <a:xfrm>
            <a:off x="7466889" y="5636818"/>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Oval 116"/>
          <p:cNvSpPr/>
          <p:nvPr/>
        </p:nvSpPr>
        <p:spPr>
          <a:xfrm>
            <a:off x="3882952" y="5646791"/>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Oval 117"/>
          <p:cNvSpPr/>
          <p:nvPr/>
        </p:nvSpPr>
        <p:spPr>
          <a:xfrm>
            <a:off x="4449104" y="5653912"/>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Oval 118"/>
          <p:cNvSpPr/>
          <p:nvPr/>
        </p:nvSpPr>
        <p:spPr>
          <a:xfrm>
            <a:off x="5002249" y="5643941"/>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Oval 119"/>
          <p:cNvSpPr/>
          <p:nvPr/>
        </p:nvSpPr>
        <p:spPr>
          <a:xfrm>
            <a:off x="6360954" y="5635395"/>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Oval 120"/>
          <p:cNvSpPr/>
          <p:nvPr/>
        </p:nvSpPr>
        <p:spPr>
          <a:xfrm>
            <a:off x="3309652" y="5643939"/>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2" name="Oval 121"/>
          <p:cNvSpPr/>
          <p:nvPr/>
        </p:nvSpPr>
        <p:spPr>
          <a:xfrm>
            <a:off x="6911838" y="5651059"/>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Oval 122"/>
          <p:cNvSpPr/>
          <p:nvPr/>
        </p:nvSpPr>
        <p:spPr>
          <a:xfrm>
            <a:off x="8007993" y="5633950"/>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Rectangle 123"/>
          <p:cNvSpPr/>
          <p:nvPr/>
        </p:nvSpPr>
        <p:spPr>
          <a:xfrm>
            <a:off x="951943" y="5417704"/>
            <a:ext cx="324128" cy="276999"/>
          </a:xfrm>
          <a:prstGeom prst="rect">
            <a:avLst/>
          </a:prstGeom>
        </p:spPr>
        <p:txBody>
          <a:bodyPr wrap="none">
            <a:spAutoFit/>
          </a:bodyPr>
          <a:lstStyle/>
          <a:p>
            <a:r>
              <a:rPr lang="en-AU" sz="1200" i="1" dirty="0" smtClean="0">
                <a:latin typeface="Symbol" pitchFamily="18" charset="2"/>
              </a:rPr>
              <a:t>m</a:t>
            </a:r>
            <a:r>
              <a:rPr lang="en-AU" sz="1200" baseline="-25000" dirty="0" smtClean="0"/>
              <a:t>1</a:t>
            </a:r>
            <a:endParaRPr lang="en-AU" sz="1200" baseline="-25000" dirty="0"/>
          </a:p>
        </p:txBody>
      </p:sp>
      <p:sp>
        <p:nvSpPr>
          <p:cNvPr id="125" name="Rectangle 124"/>
          <p:cNvSpPr/>
          <p:nvPr/>
        </p:nvSpPr>
        <p:spPr>
          <a:xfrm>
            <a:off x="1498043" y="5417704"/>
            <a:ext cx="324128" cy="276999"/>
          </a:xfrm>
          <a:prstGeom prst="rect">
            <a:avLst/>
          </a:prstGeom>
        </p:spPr>
        <p:txBody>
          <a:bodyPr wrap="none">
            <a:spAutoFit/>
          </a:bodyPr>
          <a:lstStyle/>
          <a:p>
            <a:r>
              <a:rPr lang="en-AU" sz="1200" i="1" dirty="0" smtClean="0">
                <a:latin typeface="Symbol" pitchFamily="18" charset="2"/>
              </a:rPr>
              <a:t>m</a:t>
            </a:r>
            <a:r>
              <a:rPr lang="en-AU" sz="1200" baseline="-25000" dirty="0" smtClean="0"/>
              <a:t>2</a:t>
            </a:r>
            <a:endParaRPr lang="en-AU" sz="1200" baseline="-25000" dirty="0"/>
          </a:p>
        </p:txBody>
      </p:sp>
      <p:sp>
        <p:nvSpPr>
          <p:cNvPr id="126" name="Rectangle 125"/>
          <p:cNvSpPr/>
          <p:nvPr/>
        </p:nvSpPr>
        <p:spPr>
          <a:xfrm>
            <a:off x="2050493" y="5417704"/>
            <a:ext cx="324128" cy="276999"/>
          </a:xfrm>
          <a:prstGeom prst="rect">
            <a:avLst/>
          </a:prstGeom>
        </p:spPr>
        <p:txBody>
          <a:bodyPr wrap="none">
            <a:spAutoFit/>
          </a:bodyPr>
          <a:lstStyle/>
          <a:p>
            <a:r>
              <a:rPr lang="en-AU" sz="1200" i="1" dirty="0" smtClean="0">
                <a:latin typeface="Symbol" pitchFamily="18" charset="2"/>
              </a:rPr>
              <a:t>m</a:t>
            </a:r>
            <a:r>
              <a:rPr lang="en-AU" sz="1200" baseline="-25000" dirty="0" smtClean="0"/>
              <a:t>3</a:t>
            </a:r>
            <a:endParaRPr lang="en-AU" sz="1200" baseline="-25000" dirty="0"/>
          </a:p>
        </p:txBody>
      </p:sp>
      <p:sp>
        <p:nvSpPr>
          <p:cNvPr id="127" name="Rectangle 126"/>
          <p:cNvSpPr/>
          <p:nvPr/>
        </p:nvSpPr>
        <p:spPr>
          <a:xfrm>
            <a:off x="7575446" y="5403262"/>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28</a:t>
            </a:r>
            <a:endParaRPr lang="en-AU" sz="1200" baseline="-25000" dirty="0"/>
          </a:p>
        </p:txBody>
      </p:sp>
      <p:sp>
        <p:nvSpPr>
          <p:cNvPr id="128" name="Rectangle 127"/>
          <p:cNvSpPr/>
          <p:nvPr/>
        </p:nvSpPr>
        <p:spPr>
          <a:xfrm>
            <a:off x="3433915" y="541770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13</a:t>
            </a:r>
            <a:endParaRPr lang="en-AU" sz="1200" baseline="-25000" dirty="0"/>
          </a:p>
        </p:txBody>
      </p:sp>
      <p:sp>
        <p:nvSpPr>
          <p:cNvPr id="129" name="Rectangle 128"/>
          <p:cNvSpPr/>
          <p:nvPr/>
        </p:nvSpPr>
        <p:spPr>
          <a:xfrm>
            <a:off x="4018115" y="541770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14</a:t>
            </a:r>
            <a:endParaRPr lang="en-AU" sz="1200" baseline="-25000" dirty="0"/>
          </a:p>
        </p:txBody>
      </p:sp>
      <p:sp>
        <p:nvSpPr>
          <p:cNvPr id="130" name="Rectangle 129"/>
          <p:cNvSpPr/>
          <p:nvPr/>
        </p:nvSpPr>
        <p:spPr>
          <a:xfrm>
            <a:off x="4570565" y="541770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15</a:t>
            </a:r>
            <a:endParaRPr lang="en-AU" sz="1200" baseline="-25000" dirty="0"/>
          </a:p>
        </p:txBody>
      </p:sp>
      <p:sp>
        <p:nvSpPr>
          <p:cNvPr id="131" name="Rectangle 130"/>
          <p:cNvSpPr/>
          <p:nvPr/>
        </p:nvSpPr>
        <p:spPr>
          <a:xfrm>
            <a:off x="5129365" y="541770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16</a:t>
            </a:r>
            <a:endParaRPr lang="en-AU" sz="1200" baseline="-25000" dirty="0"/>
          </a:p>
        </p:txBody>
      </p:sp>
      <p:sp>
        <p:nvSpPr>
          <p:cNvPr id="132" name="Rectangle 131"/>
          <p:cNvSpPr/>
          <p:nvPr/>
        </p:nvSpPr>
        <p:spPr>
          <a:xfrm>
            <a:off x="6492873" y="5403262"/>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26</a:t>
            </a:r>
            <a:endParaRPr lang="en-AU" sz="1200" baseline="-25000" dirty="0"/>
          </a:p>
        </p:txBody>
      </p:sp>
      <p:sp>
        <p:nvSpPr>
          <p:cNvPr id="133" name="Rectangle 132"/>
          <p:cNvSpPr/>
          <p:nvPr/>
        </p:nvSpPr>
        <p:spPr>
          <a:xfrm>
            <a:off x="7034365" y="541135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27</a:t>
            </a:r>
            <a:endParaRPr lang="en-AU" sz="1200" baseline="-25000" dirty="0"/>
          </a:p>
        </p:txBody>
      </p:sp>
      <p:sp>
        <p:nvSpPr>
          <p:cNvPr id="134" name="Rectangle 133"/>
          <p:cNvSpPr/>
          <p:nvPr/>
        </p:nvSpPr>
        <p:spPr>
          <a:xfrm>
            <a:off x="8116550" y="5400394"/>
            <a:ext cx="375424" cy="276999"/>
          </a:xfrm>
          <a:prstGeom prst="rect">
            <a:avLst/>
          </a:prstGeom>
        </p:spPr>
        <p:txBody>
          <a:bodyPr wrap="none">
            <a:spAutoFit/>
          </a:bodyPr>
          <a:lstStyle/>
          <a:p>
            <a:r>
              <a:rPr lang="en-AU" sz="1200" i="1" dirty="0" smtClean="0">
                <a:latin typeface="Symbol" pitchFamily="18" charset="2"/>
              </a:rPr>
              <a:t>m</a:t>
            </a:r>
            <a:r>
              <a:rPr lang="en-AU" sz="1200" baseline="-25000" dirty="0" smtClean="0"/>
              <a:t>29</a:t>
            </a:r>
            <a:endParaRPr lang="en-AU" sz="1200" baseline="-25000" dirty="0"/>
          </a:p>
        </p:txBody>
      </p:sp>
      <p:sp>
        <p:nvSpPr>
          <p:cNvPr id="135" name="Oval 134"/>
          <p:cNvSpPr/>
          <p:nvPr/>
        </p:nvSpPr>
        <p:spPr>
          <a:xfrm>
            <a:off x="5623801" y="1769175"/>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Oval 135"/>
          <p:cNvSpPr/>
          <p:nvPr/>
        </p:nvSpPr>
        <p:spPr>
          <a:xfrm>
            <a:off x="1840249" y="1801321"/>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5584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pPr marL="0" lvl="0" indent="0">
              <a:buNone/>
            </a:pPr>
            <a:r>
              <a:rPr lang="en-AU" dirty="0"/>
              <a:t>	</a:t>
            </a:r>
            <a:r>
              <a:rPr lang="en-AU" i="1" dirty="0">
                <a:latin typeface="Symbol" pitchFamily="18" charset="2"/>
              </a:rPr>
              <a:t>h</a:t>
            </a:r>
            <a:r>
              <a:rPr lang="en-AU" baseline="-25000" dirty="0"/>
              <a:t>1</a:t>
            </a:r>
            <a:r>
              <a:rPr lang="en-AU" dirty="0"/>
              <a:t>  = </a:t>
            </a:r>
            <a:r>
              <a:rPr lang="en-AU" i="1" dirty="0">
                <a:latin typeface="Symbol" pitchFamily="18" charset="2"/>
              </a:rPr>
              <a:t>g</a:t>
            </a:r>
            <a:r>
              <a:rPr lang="en-AU" baseline="-25000" dirty="0"/>
              <a:t>1,1</a:t>
            </a:r>
            <a:r>
              <a:rPr lang="en-AU" i="1" dirty="0">
                <a:latin typeface="Symbol" pitchFamily="18" charset="2"/>
              </a:rPr>
              <a:t>x</a:t>
            </a:r>
            <a:r>
              <a:rPr lang="en-AU" baseline="-25000" dirty="0"/>
              <a:t>1</a:t>
            </a:r>
            <a:r>
              <a:rPr lang="en-AU" dirty="0"/>
              <a:t> + </a:t>
            </a:r>
            <a:r>
              <a:rPr lang="en-AU" i="1" dirty="0">
                <a:latin typeface="Symbol" pitchFamily="18" charset="2"/>
              </a:rPr>
              <a:t>e</a:t>
            </a:r>
            <a:r>
              <a:rPr lang="en-AU" baseline="-25000" dirty="0"/>
              <a:t>1		</a:t>
            </a:r>
            <a:r>
              <a:rPr lang="en-AU" baseline="-25000" dirty="0" smtClean="0"/>
              <a:t>	</a:t>
            </a:r>
            <a:r>
              <a:rPr lang="en-AU" i="1" dirty="0" smtClean="0">
                <a:latin typeface="Symbol" pitchFamily="18" charset="2"/>
              </a:rPr>
              <a:t>h</a:t>
            </a:r>
            <a:r>
              <a:rPr lang="en-AU" baseline="-25000" dirty="0" smtClean="0"/>
              <a:t>14</a:t>
            </a:r>
            <a:r>
              <a:rPr lang="en-AU" dirty="0" smtClean="0"/>
              <a:t>  = </a:t>
            </a:r>
            <a:r>
              <a:rPr lang="en-AU" i="1" dirty="0" smtClean="0">
                <a:latin typeface="Symbol" pitchFamily="18" charset="2"/>
              </a:rPr>
              <a:t>g</a:t>
            </a:r>
            <a:r>
              <a:rPr lang="en-AU" baseline="-25000" dirty="0" smtClean="0"/>
              <a:t>14,2</a:t>
            </a:r>
            <a:r>
              <a:rPr lang="en-AU" i="1" dirty="0" smtClean="0">
                <a:latin typeface="Symbol" pitchFamily="18" charset="2"/>
              </a:rPr>
              <a:t>x</a:t>
            </a:r>
            <a:r>
              <a:rPr lang="en-AU" baseline="-25000" dirty="0" smtClean="0"/>
              <a:t>2</a:t>
            </a:r>
            <a:r>
              <a:rPr lang="en-AU" dirty="0" smtClean="0"/>
              <a:t> + </a:t>
            </a:r>
            <a:r>
              <a:rPr lang="en-AU" i="1" dirty="0" smtClean="0">
                <a:latin typeface="Symbol" pitchFamily="18" charset="2"/>
              </a:rPr>
              <a:t>e</a:t>
            </a:r>
            <a:r>
              <a:rPr lang="en-AU" baseline="-25000" dirty="0" smtClean="0"/>
              <a:t>14			</a:t>
            </a:r>
            <a:r>
              <a:rPr lang="en-AU" i="1" dirty="0" smtClean="0">
                <a:latin typeface="Symbol" pitchFamily="18" charset="2"/>
              </a:rPr>
              <a:t>x</a:t>
            </a:r>
            <a:r>
              <a:rPr lang="en-AU" baseline="-25000" dirty="0" smtClean="0"/>
              <a:t>2</a:t>
            </a:r>
            <a:r>
              <a:rPr lang="en-AU" dirty="0" smtClean="0"/>
              <a:t>  </a:t>
            </a:r>
            <a:r>
              <a:rPr lang="en-AU" dirty="0"/>
              <a:t>= </a:t>
            </a:r>
            <a:r>
              <a:rPr lang="en-AU" i="1" dirty="0" smtClean="0">
                <a:latin typeface="Symbol" pitchFamily="18" charset="2"/>
              </a:rPr>
              <a:t>b</a:t>
            </a:r>
            <a:r>
              <a:rPr lang="en-AU" baseline="-25000" dirty="0" smtClean="0"/>
              <a:t>2,1</a:t>
            </a:r>
            <a:r>
              <a:rPr lang="en-AU" i="1" dirty="0" smtClean="0">
                <a:latin typeface="Symbol" pitchFamily="18" charset="2"/>
              </a:rPr>
              <a:t>x</a:t>
            </a:r>
            <a:r>
              <a:rPr lang="en-AU" baseline="-25000" dirty="0" smtClean="0"/>
              <a:t>1</a:t>
            </a:r>
            <a:r>
              <a:rPr lang="en-AU" dirty="0" smtClean="0"/>
              <a:t> </a:t>
            </a:r>
            <a:r>
              <a:rPr lang="en-AU" dirty="0"/>
              <a:t>+ </a:t>
            </a:r>
            <a:r>
              <a:rPr lang="en-AU" i="1" dirty="0" smtClean="0">
                <a:latin typeface="Symbol" pitchFamily="18" charset="2"/>
              </a:rPr>
              <a:t>d</a:t>
            </a:r>
            <a:r>
              <a:rPr lang="en-AU" baseline="-25000" dirty="0" smtClean="0"/>
              <a:t>2</a:t>
            </a:r>
            <a:endParaRPr lang="en-AU" dirty="0" smtClean="0"/>
          </a:p>
          <a:p>
            <a:pPr marL="0" indent="0">
              <a:buNone/>
            </a:pPr>
            <a:r>
              <a:rPr lang="en-AU" dirty="0" smtClean="0"/>
              <a:t>	</a:t>
            </a:r>
            <a:r>
              <a:rPr lang="en-AU" i="1" dirty="0" smtClean="0">
                <a:latin typeface="Symbol" pitchFamily="18" charset="2"/>
              </a:rPr>
              <a:t>h</a:t>
            </a:r>
            <a:r>
              <a:rPr lang="en-AU" baseline="-25000" dirty="0" smtClean="0"/>
              <a:t>2</a:t>
            </a:r>
            <a:r>
              <a:rPr lang="en-AU" dirty="0" smtClean="0"/>
              <a:t>  = </a:t>
            </a:r>
            <a:r>
              <a:rPr lang="en-AU" i="1" dirty="0" smtClean="0">
                <a:latin typeface="Symbol" pitchFamily="18" charset="2"/>
              </a:rPr>
              <a:t>g</a:t>
            </a:r>
            <a:r>
              <a:rPr lang="en-AU" baseline="-25000" dirty="0" smtClean="0"/>
              <a:t>2,1</a:t>
            </a:r>
            <a:r>
              <a:rPr lang="en-AU" i="1" dirty="0" smtClean="0">
                <a:latin typeface="Symbol" pitchFamily="18" charset="2"/>
              </a:rPr>
              <a:t>x</a:t>
            </a:r>
            <a:r>
              <a:rPr lang="en-AU" baseline="-25000" dirty="0" smtClean="0"/>
              <a:t>1</a:t>
            </a:r>
            <a:r>
              <a:rPr lang="en-AU" dirty="0" smtClean="0"/>
              <a:t> + </a:t>
            </a:r>
            <a:r>
              <a:rPr lang="en-AU" i="1" dirty="0" smtClean="0">
                <a:latin typeface="Symbol" pitchFamily="18" charset="2"/>
              </a:rPr>
              <a:t>e</a:t>
            </a:r>
            <a:r>
              <a:rPr lang="en-AU" baseline="-25000" dirty="0" smtClean="0"/>
              <a:t>2			</a:t>
            </a:r>
            <a:r>
              <a:rPr lang="en-AU" i="1" dirty="0" smtClean="0">
                <a:latin typeface="Symbol" pitchFamily="18" charset="2"/>
              </a:rPr>
              <a:t>h</a:t>
            </a:r>
            <a:r>
              <a:rPr lang="en-AU" baseline="-25000" dirty="0" smtClean="0"/>
              <a:t>15</a:t>
            </a:r>
            <a:r>
              <a:rPr lang="en-AU" dirty="0" smtClean="0"/>
              <a:t>  = </a:t>
            </a:r>
            <a:r>
              <a:rPr lang="en-AU" i="1" dirty="0" smtClean="0">
                <a:latin typeface="Symbol" pitchFamily="18" charset="2"/>
              </a:rPr>
              <a:t>g</a:t>
            </a:r>
            <a:r>
              <a:rPr lang="en-AU" baseline="-25000" dirty="0" smtClean="0"/>
              <a:t>15,2</a:t>
            </a:r>
            <a:r>
              <a:rPr lang="en-AU" i="1" dirty="0" smtClean="0">
                <a:latin typeface="Symbol" pitchFamily="18" charset="2"/>
              </a:rPr>
              <a:t>x</a:t>
            </a:r>
            <a:r>
              <a:rPr lang="en-AU" baseline="-25000" dirty="0" smtClean="0"/>
              <a:t>2</a:t>
            </a:r>
            <a:r>
              <a:rPr lang="en-AU" dirty="0" smtClean="0"/>
              <a:t> + </a:t>
            </a:r>
            <a:r>
              <a:rPr lang="en-AU" i="1" dirty="0" smtClean="0">
                <a:latin typeface="Symbol" pitchFamily="18" charset="2"/>
              </a:rPr>
              <a:t>e</a:t>
            </a:r>
            <a:r>
              <a:rPr lang="en-AU" baseline="-25000" dirty="0" smtClean="0"/>
              <a:t>15</a:t>
            </a:r>
            <a:endParaRPr lang="en-AU" dirty="0" smtClean="0"/>
          </a:p>
          <a:p>
            <a:pPr marL="0" lvl="0" indent="0">
              <a:buNone/>
            </a:pPr>
            <a:r>
              <a:rPr lang="en-AU" dirty="0"/>
              <a:t>	</a:t>
            </a:r>
            <a:r>
              <a:rPr lang="en-AU" i="1" dirty="0">
                <a:latin typeface="Symbol" pitchFamily="18" charset="2"/>
              </a:rPr>
              <a:t>h</a:t>
            </a:r>
            <a:r>
              <a:rPr lang="en-AU" baseline="-25000" dirty="0"/>
              <a:t>3</a:t>
            </a:r>
            <a:r>
              <a:rPr lang="en-AU" dirty="0"/>
              <a:t>  = </a:t>
            </a:r>
            <a:r>
              <a:rPr lang="en-AU" i="1" dirty="0">
                <a:latin typeface="Symbol" pitchFamily="18" charset="2"/>
              </a:rPr>
              <a:t>g</a:t>
            </a:r>
            <a:r>
              <a:rPr lang="en-AU" baseline="-25000" dirty="0"/>
              <a:t>3,1</a:t>
            </a:r>
            <a:r>
              <a:rPr lang="en-AU" i="1" dirty="0">
                <a:latin typeface="Symbol" pitchFamily="18" charset="2"/>
              </a:rPr>
              <a:t>x</a:t>
            </a:r>
            <a:r>
              <a:rPr lang="en-AU" baseline="-25000" dirty="0"/>
              <a:t>1</a:t>
            </a:r>
            <a:r>
              <a:rPr lang="en-AU" dirty="0"/>
              <a:t> + </a:t>
            </a:r>
            <a:r>
              <a:rPr lang="en-AU" i="1" dirty="0">
                <a:latin typeface="Symbol" pitchFamily="18" charset="2"/>
              </a:rPr>
              <a:t>e</a:t>
            </a:r>
            <a:r>
              <a:rPr lang="en-AU" baseline="-25000" dirty="0"/>
              <a:t>3		</a:t>
            </a:r>
            <a:r>
              <a:rPr lang="en-AU" baseline="-25000" dirty="0" smtClean="0"/>
              <a:t>	</a:t>
            </a:r>
            <a:r>
              <a:rPr lang="en-AU" i="1" dirty="0" smtClean="0">
                <a:latin typeface="Symbol" pitchFamily="18" charset="2"/>
              </a:rPr>
              <a:t>h</a:t>
            </a:r>
            <a:r>
              <a:rPr lang="en-AU" baseline="-25000" dirty="0" smtClean="0"/>
              <a:t>16</a:t>
            </a:r>
            <a:r>
              <a:rPr lang="en-AU" dirty="0" smtClean="0"/>
              <a:t>  </a:t>
            </a:r>
            <a:r>
              <a:rPr lang="en-AU" dirty="0"/>
              <a:t>= </a:t>
            </a:r>
            <a:r>
              <a:rPr lang="en-AU" i="1" dirty="0" smtClean="0">
                <a:latin typeface="Symbol" pitchFamily="18" charset="2"/>
              </a:rPr>
              <a:t>g</a:t>
            </a:r>
            <a:r>
              <a:rPr lang="en-AU" baseline="-25000" dirty="0" smtClean="0"/>
              <a:t>16,2</a:t>
            </a:r>
            <a:r>
              <a:rPr lang="en-AU" i="1" dirty="0" smtClean="0">
                <a:latin typeface="Symbol" pitchFamily="18" charset="2"/>
              </a:rPr>
              <a:t>x</a:t>
            </a:r>
            <a:r>
              <a:rPr lang="en-AU" baseline="-25000" dirty="0" smtClean="0"/>
              <a:t>2</a:t>
            </a:r>
            <a:r>
              <a:rPr lang="en-AU" dirty="0" smtClean="0"/>
              <a:t> </a:t>
            </a:r>
            <a:r>
              <a:rPr lang="en-AU" dirty="0"/>
              <a:t>+ </a:t>
            </a:r>
            <a:r>
              <a:rPr lang="en-AU" i="1" dirty="0" smtClean="0">
                <a:latin typeface="Symbol" pitchFamily="18" charset="2"/>
              </a:rPr>
              <a:t>e</a:t>
            </a:r>
            <a:r>
              <a:rPr lang="en-AU" baseline="-25000" dirty="0" smtClean="0"/>
              <a:t>16</a:t>
            </a:r>
            <a:endParaRPr lang="en-AU" dirty="0"/>
          </a:p>
          <a:p>
            <a:pPr marL="0" indent="0">
              <a:buNone/>
            </a:pPr>
            <a:r>
              <a:rPr lang="en-AU" dirty="0"/>
              <a:t>	.		</a:t>
            </a:r>
            <a:r>
              <a:rPr lang="en-AU" dirty="0" smtClean="0"/>
              <a:t>			</a:t>
            </a:r>
            <a:r>
              <a:rPr lang="en-AU" dirty="0"/>
              <a:t>	.</a:t>
            </a:r>
          </a:p>
          <a:p>
            <a:pPr marL="0" indent="0">
              <a:buNone/>
            </a:pPr>
            <a:r>
              <a:rPr lang="en-AU" dirty="0"/>
              <a:t>	.		</a:t>
            </a:r>
            <a:r>
              <a:rPr lang="en-AU" dirty="0" smtClean="0"/>
              <a:t>			</a:t>
            </a:r>
            <a:r>
              <a:rPr lang="en-AU" dirty="0"/>
              <a:t>	.</a:t>
            </a:r>
          </a:p>
          <a:p>
            <a:pPr marL="0" indent="0">
              <a:buNone/>
            </a:pPr>
            <a:r>
              <a:rPr lang="en-AU" dirty="0"/>
              <a:t>	.		</a:t>
            </a:r>
            <a:r>
              <a:rPr lang="en-AU" dirty="0" smtClean="0"/>
              <a:t>			</a:t>
            </a:r>
            <a:r>
              <a:rPr lang="en-AU" dirty="0"/>
              <a:t>	.</a:t>
            </a:r>
          </a:p>
          <a:p>
            <a:pPr marL="0" lvl="0" indent="0">
              <a:buNone/>
            </a:pPr>
            <a:r>
              <a:rPr lang="en-AU" dirty="0"/>
              <a:t>	</a:t>
            </a:r>
            <a:r>
              <a:rPr lang="en-AU" i="1" dirty="0" smtClean="0">
                <a:latin typeface="Symbol" pitchFamily="18" charset="2"/>
              </a:rPr>
              <a:t>h</a:t>
            </a:r>
            <a:r>
              <a:rPr lang="en-AU" baseline="-25000" dirty="0" smtClean="0"/>
              <a:t>13</a:t>
            </a:r>
            <a:r>
              <a:rPr lang="en-AU" dirty="0" smtClean="0"/>
              <a:t>  </a:t>
            </a:r>
            <a:r>
              <a:rPr lang="en-AU" dirty="0"/>
              <a:t>= </a:t>
            </a:r>
            <a:r>
              <a:rPr lang="en-AU" i="1" dirty="0" smtClean="0">
                <a:latin typeface="Symbol" pitchFamily="18" charset="2"/>
              </a:rPr>
              <a:t>g</a:t>
            </a:r>
            <a:r>
              <a:rPr lang="en-AU" baseline="-25000" dirty="0" smtClean="0"/>
              <a:t>13,1</a:t>
            </a:r>
            <a:r>
              <a:rPr lang="en-AU" i="1" dirty="0" smtClean="0">
                <a:latin typeface="Symbol" pitchFamily="18" charset="2"/>
              </a:rPr>
              <a:t>x</a:t>
            </a:r>
            <a:r>
              <a:rPr lang="en-AU" baseline="-25000" dirty="0" smtClean="0"/>
              <a:t>1</a:t>
            </a:r>
            <a:r>
              <a:rPr lang="en-AU" dirty="0" smtClean="0"/>
              <a:t> </a:t>
            </a:r>
            <a:r>
              <a:rPr lang="en-AU" dirty="0"/>
              <a:t>+ </a:t>
            </a:r>
            <a:r>
              <a:rPr lang="en-AU" i="1" dirty="0">
                <a:latin typeface="Symbol" pitchFamily="18" charset="2"/>
              </a:rPr>
              <a:t>e</a:t>
            </a:r>
            <a:r>
              <a:rPr lang="en-AU" baseline="-25000" dirty="0"/>
              <a:t>11		</a:t>
            </a:r>
            <a:r>
              <a:rPr lang="en-AU" baseline="-25000" dirty="0" smtClean="0"/>
              <a:t>	</a:t>
            </a:r>
            <a:r>
              <a:rPr lang="en-AU" i="1" dirty="0" smtClean="0">
                <a:latin typeface="Symbol" pitchFamily="18" charset="2"/>
              </a:rPr>
              <a:t>h</a:t>
            </a:r>
            <a:r>
              <a:rPr lang="en-AU" baseline="-25000" dirty="0" smtClean="0"/>
              <a:t>26</a:t>
            </a:r>
            <a:r>
              <a:rPr lang="en-AU" dirty="0" smtClean="0"/>
              <a:t>  </a:t>
            </a:r>
            <a:r>
              <a:rPr lang="en-AU" dirty="0"/>
              <a:t>= </a:t>
            </a:r>
            <a:r>
              <a:rPr lang="en-AU" i="1" dirty="0" smtClean="0">
                <a:latin typeface="Symbol" pitchFamily="18" charset="2"/>
              </a:rPr>
              <a:t>g</a:t>
            </a:r>
            <a:r>
              <a:rPr lang="en-AU" baseline="-25000" dirty="0" smtClean="0"/>
              <a:t>26,2</a:t>
            </a:r>
            <a:r>
              <a:rPr lang="en-AU" i="1" dirty="0" smtClean="0">
                <a:latin typeface="Symbol" pitchFamily="18" charset="2"/>
              </a:rPr>
              <a:t>x</a:t>
            </a:r>
            <a:r>
              <a:rPr lang="en-AU" baseline="-25000" dirty="0" smtClean="0"/>
              <a:t>2</a:t>
            </a:r>
            <a:r>
              <a:rPr lang="en-AU" dirty="0" smtClean="0"/>
              <a:t> </a:t>
            </a:r>
            <a:r>
              <a:rPr lang="en-AU" dirty="0"/>
              <a:t>+ </a:t>
            </a:r>
            <a:r>
              <a:rPr lang="en-AU" i="1" dirty="0" smtClean="0">
                <a:latin typeface="Symbol" pitchFamily="18" charset="2"/>
              </a:rPr>
              <a:t>e</a:t>
            </a:r>
            <a:r>
              <a:rPr lang="en-AU" baseline="-25000" dirty="0" smtClean="0"/>
              <a:t>26</a:t>
            </a:r>
            <a:endParaRPr lang="en-AU" dirty="0"/>
          </a:p>
          <a:p>
            <a:pPr marL="0" lvl="0" indent="0">
              <a:buNone/>
            </a:pPr>
            <a:r>
              <a:rPr lang="en-AU" dirty="0"/>
              <a:t>				</a:t>
            </a:r>
            <a:r>
              <a:rPr lang="en-AU" baseline="-25000" dirty="0"/>
              <a:t>	</a:t>
            </a:r>
            <a:r>
              <a:rPr lang="en-AU" i="1" dirty="0">
                <a:latin typeface="Symbol" pitchFamily="18" charset="2"/>
              </a:rPr>
              <a:t> 		h</a:t>
            </a:r>
            <a:r>
              <a:rPr lang="en-AU" baseline="-25000" dirty="0"/>
              <a:t>27</a:t>
            </a:r>
            <a:r>
              <a:rPr lang="en-AU" dirty="0"/>
              <a:t>  = </a:t>
            </a:r>
            <a:r>
              <a:rPr lang="en-AU" i="1" dirty="0">
                <a:latin typeface="Symbol" pitchFamily="18" charset="2"/>
              </a:rPr>
              <a:t>e</a:t>
            </a:r>
            <a:r>
              <a:rPr lang="en-AU" baseline="-25000" dirty="0"/>
              <a:t>27</a:t>
            </a:r>
            <a:endParaRPr lang="en-AU" dirty="0"/>
          </a:p>
          <a:p>
            <a:pPr marL="0" lvl="0" indent="0">
              <a:buNone/>
            </a:pPr>
            <a:r>
              <a:rPr lang="en-AU" dirty="0"/>
              <a:t>				</a:t>
            </a:r>
            <a:r>
              <a:rPr lang="en-AU" baseline="-25000" dirty="0"/>
              <a:t>	</a:t>
            </a:r>
            <a:r>
              <a:rPr lang="en-AU" i="1" dirty="0">
                <a:latin typeface="Symbol" pitchFamily="18" charset="2"/>
              </a:rPr>
              <a:t> 		</a:t>
            </a:r>
            <a:r>
              <a:rPr lang="en-AU" i="1" dirty="0" smtClean="0">
                <a:latin typeface="Symbol" pitchFamily="18" charset="2"/>
              </a:rPr>
              <a:t>h</a:t>
            </a:r>
            <a:r>
              <a:rPr lang="en-AU" baseline="-25000" dirty="0" smtClean="0"/>
              <a:t>28</a:t>
            </a:r>
            <a:r>
              <a:rPr lang="en-AU" dirty="0" smtClean="0"/>
              <a:t>  </a:t>
            </a:r>
            <a:r>
              <a:rPr lang="en-AU" dirty="0"/>
              <a:t>= </a:t>
            </a:r>
            <a:r>
              <a:rPr lang="en-AU" i="1" dirty="0" smtClean="0">
                <a:latin typeface="Symbol" pitchFamily="18" charset="2"/>
              </a:rPr>
              <a:t>e</a:t>
            </a:r>
            <a:r>
              <a:rPr lang="en-AU" baseline="-25000" dirty="0" smtClean="0"/>
              <a:t>28</a:t>
            </a:r>
            <a:endParaRPr lang="en-AU" dirty="0"/>
          </a:p>
          <a:p>
            <a:pPr marL="0" lvl="0" indent="0">
              <a:buNone/>
            </a:pPr>
            <a:r>
              <a:rPr lang="en-AU" dirty="0"/>
              <a:t>				</a:t>
            </a:r>
            <a:r>
              <a:rPr lang="en-AU" baseline="-25000" dirty="0"/>
              <a:t>	</a:t>
            </a:r>
            <a:r>
              <a:rPr lang="en-AU" i="1" dirty="0">
                <a:latin typeface="Symbol" pitchFamily="18" charset="2"/>
              </a:rPr>
              <a:t> 		</a:t>
            </a:r>
            <a:r>
              <a:rPr lang="en-AU" i="1" dirty="0" smtClean="0">
                <a:latin typeface="Symbol" pitchFamily="18" charset="2"/>
              </a:rPr>
              <a:t>h</a:t>
            </a:r>
            <a:r>
              <a:rPr lang="en-AU" baseline="-25000" dirty="0" smtClean="0"/>
              <a:t>29</a:t>
            </a:r>
            <a:r>
              <a:rPr lang="en-AU" dirty="0" smtClean="0"/>
              <a:t>  </a:t>
            </a:r>
            <a:r>
              <a:rPr lang="en-AU" dirty="0"/>
              <a:t>= </a:t>
            </a:r>
            <a:r>
              <a:rPr lang="en-AU" i="1" dirty="0" smtClean="0">
                <a:latin typeface="Symbol" pitchFamily="18" charset="2"/>
              </a:rPr>
              <a:t>e</a:t>
            </a:r>
            <a:r>
              <a:rPr lang="en-AU" baseline="-25000" dirty="0" smtClean="0"/>
              <a:t>29</a:t>
            </a:r>
            <a:endParaRPr lang="en-AU" dirty="0"/>
          </a:p>
          <a:p>
            <a:pPr marL="0" indent="0">
              <a:buNone/>
            </a:pPr>
            <a:endParaRPr lang="en-AU" dirty="0"/>
          </a:p>
        </p:txBody>
      </p:sp>
      <p:sp>
        <p:nvSpPr>
          <p:cNvPr id="3" name="Content Placeholder 2"/>
          <p:cNvSpPr>
            <a:spLocks noGrp="1"/>
          </p:cNvSpPr>
          <p:nvPr>
            <p:ph sz="quarter" idx="11"/>
          </p:nvPr>
        </p:nvSpPr>
        <p:spPr>
          <a:xfrm>
            <a:off x="495560" y="234968"/>
            <a:ext cx="6210030" cy="894282"/>
          </a:xfrm>
        </p:spPr>
        <p:txBody>
          <a:bodyPr/>
          <a:lstStyle/>
          <a:p>
            <a:r>
              <a:rPr lang="en-AU" dirty="0" smtClean="0"/>
              <a:t>Structural Equations for M(5)</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55291"/>
            <a:ext cx="2133600" cy="365125"/>
          </a:xfrm>
        </p:spPr>
        <p:txBody>
          <a:bodyPr/>
          <a:lstStyle/>
          <a:p>
            <a:fld id="{1915DCDC-0AC1-B24F-A2B1-2DFA15BB6016}" type="slidenum">
              <a:rPr lang="en-US" smtClean="0"/>
              <a:t>27</a:t>
            </a:fld>
            <a:endParaRPr lang="en-US" dirty="0"/>
          </a:p>
        </p:txBody>
      </p:sp>
    </p:spTree>
    <p:extLst>
      <p:ext uri="{BB962C8B-B14F-4D97-AF65-F5344CB8AC3E}">
        <p14:creationId xmlns:p14="http://schemas.microsoft.com/office/powerpoint/2010/main" val="441255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sz="quarter" idx="11"/>
          </p:nvPr>
        </p:nvSpPr>
        <p:spPr>
          <a:xfrm>
            <a:off x="495560" y="234968"/>
            <a:ext cx="6210030" cy="894282"/>
          </a:xfrm>
        </p:spPr>
        <p:txBody>
          <a:bodyPr/>
          <a:lstStyle/>
          <a:p>
            <a:r>
              <a:rPr lang="en-AU" sz="2400" dirty="0" smtClean="0">
                <a:latin typeface="Arial" pitchFamily="34" charset="0"/>
                <a:cs typeface="Arial" pitchFamily="34" charset="0"/>
              </a:rPr>
              <a:t>Parameter Estimates: M(5)</a:t>
            </a:r>
            <a:endParaRPr lang="en-AU" sz="2400" dirty="0">
              <a:latin typeface="Arial" pitchFamily="34" charset="0"/>
              <a:cs typeface="Arial" pitchFamily="34" charset="0"/>
            </a:endParaRPr>
          </a:p>
        </p:txBody>
      </p:sp>
      <p:sp>
        <p:nvSpPr>
          <p:cNvPr id="28" name="Slide Number Placeholder 3"/>
          <p:cNvSpPr>
            <a:spLocks noGrp="1"/>
          </p:cNvSpPr>
          <p:nvPr>
            <p:ph type="sldNum" sz="quarter" idx="4"/>
          </p:nvPr>
        </p:nvSpPr>
        <p:spPr>
          <a:xfrm>
            <a:off x="6872461" y="6098384"/>
            <a:ext cx="2133600" cy="365125"/>
          </a:xfrm>
        </p:spPr>
        <p:txBody>
          <a:bodyPr/>
          <a:lstStyle/>
          <a:p>
            <a:fld id="{1915DCDC-0AC1-B24F-A2B1-2DFA15BB6016}" type="slidenum">
              <a:rPr lang="en-US" smtClean="0"/>
              <a:t>28</a:t>
            </a:fld>
            <a:endParaRPr lang="en-US" dirty="0"/>
          </a:p>
        </p:txBody>
      </p:sp>
      <p:sp>
        <p:nvSpPr>
          <p:cNvPr id="15" name="Rectangle 14"/>
          <p:cNvSpPr/>
          <p:nvPr/>
        </p:nvSpPr>
        <p:spPr>
          <a:xfrm>
            <a:off x="2844962" y="1380513"/>
            <a:ext cx="1009507" cy="3970318"/>
          </a:xfrm>
          <a:prstGeom prst="rect">
            <a:avLst/>
          </a:prstGeom>
        </p:spPr>
        <p:txBody>
          <a:bodyPr wrap="none">
            <a:spAutoFit/>
          </a:bodyPr>
          <a:lstStyle/>
          <a:p>
            <a:pPr algn="ctr"/>
            <a:r>
              <a:rPr lang="en-AU" dirty="0" smtClean="0">
                <a:latin typeface="Arial" pitchFamily="34" charset="0"/>
                <a:cs typeface="Arial" pitchFamily="34" charset="0"/>
              </a:rPr>
              <a:t>Est. (</a:t>
            </a:r>
            <a:r>
              <a:rPr lang="en-AU" i="1" dirty="0" smtClean="0">
                <a:latin typeface="Symbol" pitchFamily="18" charset="2"/>
                <a:cs typeface="Arial" pitchFamily="34" charset="0"/>
              </a:rPr>
              <a:t>m</a:t>
            </a:r>
            <a:r>
              <a:rPr lang="en-AU" i="1" baseline="-25000" dirty="0" smtClean="0">
                <a:latin typeface="Symbol" pitchFamily="18" charset="2"/>
                <a:cs typeface="Arial" pitchFamily="34" charset="0"/>
              </a:rPr>
              <a:t>e</a:t>
            </a:r>
            <a:r>
              <a:rPr lang="en-AU" dirty="0" smtClean="0">
                <a:latin typeface="Arial" pitchFamily="34" charset="0"/>
                <a:cs typeface="Arial" pitchFamily="34" charset="0"/>
              </a:rPr>
              <a:t>)</a:t>
            </a:r>
          </a:p>
          <a:p>
            <a:pPr algn="r"/>
            <a:r>
              <a:rPr lang="en-AU" dirty="0" smtClean="0">
                <a:latin typeface="Arial" pitchFamily="34" charset="0"/>
                <a:cs typeface="Arial" pitchFamily="34" charset="0"/>
              </a:rPr>
              <a:t>-.019</a:t>
            </a:r>
          </a:p>
          <a:p>
            <a:pPr algn="r"/>
            <a:r>
              <a:rPr lang="en-AU" u="sng" dirty="0" smtClean="0">
                <a:latin typeface="Arial" pitchFamily="34" charset="0"/>
                <a:cs typeface="Arial" pitchFamily="34" charset="0"/>
              </a:rPr>
              <a:t>-.075</a:t>
            </a:r>
          </a:p>
          <a:p>
            <a:pPr algn="r"/>
            <a:r>
              <a:rPr lang="en-AU" dirty="0" smtClean="0">
                <a:latin typeface="Arial" pitchFamily="34" charset="0"/>
                <a:cs typeface="Arial" pitchFamily="34" charset="0"/>
              </a:rPr>
              <a:t>-.015</a:t>
            </a:r>
          </a:p>
          <a:p>
            <a:pPr algn="r"/>
            <a:r>
              <a:rPr lang="en-AU" u="sng" dirty="0" smtClean="0">
                <a:latin typeface="Arial" pitchFamily="34" charset="0"/>
                <a:cs typeface="Arial" pitchFamily="34" charset="0"/>
              </a:rPr>
              <a:t>-.017</a:t>
            </a:r>
          </a:p>
          <a:p>
            <a:pPr algn="r"/>
            <a:r>
              <a:rPr lang="en-AU" u="sng" dirty="0" smtClean="0">
                <a:latin typeface="Arial" pitchFamily="34" charset="0"/>
                <a:cs typeface="Arial" pitchFamily="34" charset="0"/>
              </a:rPr>
              <a:t>.140</a:t>
            </a:r>
          </a:p>
          <a:p>
            <a:pPr algn="r"/>
            <a:r>
              <a:rPr lang="en-AU" u="sng" dirty="0" smtClean="0">
                <a:latin typeface="Arial" pitchFamily="34" charset="0"/>
                <a:cs typeface="Arial" pitchFamily="34" charset="0"/>
              </a:rPr>
              <a:t>.065</a:t>
            </a:r>
          </a:p>
          <a:p>
            <a:pPr algn="r"/>
            <a:r>
              <a:rPr lang="en-AU" u="sng" dirty="0" smtClean="0">
                <a:latin typeface="Arial" pitchFamily="34" charset="0"/>
                <a:cs typeface="Arial" pitchFamily="34" charset="0"/>
              </a:rPr>
              <a:t>.371</a:t>
            </a:r>
          </a:p>
          <a:p>
            <a:pPr algn="r"/>
            <a:r>
              <a:rPr lang="en-AU" dirty="0" smtClean="0">
                <a:latin typeface="Arial" pitchFamily="34" charset="0"/>
                <a:cs typeface="Arial" pitchFamily="34" charset="0"/>
              </a:rPr>
              <a:t>-.001</a:t>
            </a:r>
          </a:p>
          <a:p>
            <a:pPr algn="r"/>
            <a:r>
              <a:rPr lang="en-AU" u="sng" dirty="0" smtClean="0">
                <a:latin typeface="Arial" pitchFamily="34" charset="0"/>
                <a:cs typeface="Arial" pitchFamily="34" charset="0"/>
              </a:rPr>
              <a:t>.077</a:t>
            </a:r>
          </a:p>
          <a:p>
            <a:pPr algn="r"/>
            <a:r>
              <a:rPr lang="en-AU" u="sng" dirty="0" smtClean="0">
                <a:latin typeface="Arial" pitchFamily="34" charset="0"/>
                <a:cs typeface="Arial" pitchFamily="34" charset="0"/>
              </a:rPr>
              <a:t>-.012</a:t>
            </a:r>
          </a:p>
          <a:p>
            <a:pPr algn="r"/>
            <a:r>
              <a:rPr lang="en-AU" u="sng" dirty="0" smtClean="0">
                <a:latin typeface="Arial" pitchFamily="34" charset="0"/>
                <a:cs typeface="Arial" pitchFamily="34" charset="0"/>
              </a:rPr>
              <a:t>.015</a:t>
            </a:r>
          </a:p>
          <a:p>
            <a:pPr algn="r"/>
            <a:r>
              <a:rPr lang="en-AU" u="sng" dirty="0" smtClean="0">
                <a:latin typeface="Arial" pitchFamily="34" charset="0"/>
                <a:cs typeface="Arial" pitchFamily="34" charset="0"/>
              </a:rPr>
              <a:t>.078</a:t>
            </a:r>
          </a:p>
          <a:p>
            <a:pPr algn="r"/>
            <a:r>
              <a:rPr lang="en-AU" u="sng" dirty="0" smtClean="0">
                <a:latin typeface="Arial" pitchFamily="34" charset="0"/>
                <a:cs typeface="Arial" pitchFamily="34" charset="0"/>
              </a:rPr>
              <a:t>-4.486</a:t>
            </a:r>
          </a:p>
        </p:txBody>
      </p:sp>
      <p:sp>
        <p:nvSpPr>
          <p:cNvPr id="17" name="Rectangle 16"/>
          <p:cNvSpPr/>
          <p:nvPr/>
        </p:nvSpPr>
        <p:spPr>
          <a:xfrm>
            <a:off x="609018" y="1379167"/>
            <a:ext cx="1915909" cy="4801314"/>
          </a:xfrm>
          <a:prstGeom prst="rect">
            <a:avLst/>
          </a:prstGeom>
        </p:spPr>
        <p:txBody>
          <a:bodyPr wrap="none">
            <a:spAutoFit/>
          </a:bodyPr>
          <a:lstStyle/>
          <a:p>
            <a:r>
              <a:rPr lang="en-AU" dirty="0" smtClean="0">
                <a:latin typeface="Arial" pitchFamily="34" charset="0"/>
                <a:cs typeface="Arial" pitchFamily="34" charset="0"/>
              </a:rPr>
              <a:t>Covariate (</a:t>
            </a:r>
            <a:r>
              <a:rPr lang="en-AU" i="1" dirty="0" smtClean="0">
                <a:latin typeface="Arial" pitchFamily="34" charset="0"/>
                <a:cs typeface="Arial" pitchFamily="34" charset="0"/>
              </a:rPr>
              <a:t>x</a:t>
            </a:r>
            <a:r>
              <a:rPr lang="en-AU" dirty="0" smtClean="0">
                <a:latin typeface="Arial" pitchFamily="34" charset="0"/>
                <a:cs typeface="Arial" pitchFamily="34" charset="0"/>
              </a:rPr>
              <a:t>)</a:t>
            </a:r>
          </a:p>
          <a:p>
            <a:r>
              <a:rPr lang="en-AU" dirty="0" smtClean="0">
                <a:latin typeface="Arial" pitchFamily="34" charset="0"/>
                <a:cs typeface="Arial" pitchFamily="34" charset="0"/>
              </a:rPr>
              <a:t>Appoint. Type</a:t>
            </a:r>
          </a:p>
          <a:p>
            <a:r>
              <a:rPr lang="en-AU" dirty="0" smtClean="0">
                <a:latin typeface="Arial" pitchFamily="34" charset="0"/>
                <a:cs typeface="Arial" pitchFamily="34" charset="0"/>
              </a:rPr>
              <a:t>Travel Distance</a:t>
            </a:r>
          </a:p>
          <a:p>
            <a:r>
              <a:rPr lang="en-AU" dirty="0" smtClean="0">
                <a:latin typeface="Arial" pitchFamily="34" charset="0"/>
                <a:cs typeface="Arial" pitchFamily="34" charset="0"/>
              </a:rPr>
              <a:t>Site Type</a:t>
            </a:r>
          </a:p>
          <a:p>
            <a:r>
              <a:rPr lang="en-AU" dirty="0" smtClean="0">
                <a:latin typeface="Arial" pitchFamily="34" charset="0"/>
                <a:cs typeface="Arial" pitchFamily="34" charset="0"/>
              </a:rPr>
              <a:t>Wait Time</a:t>
            </a:r>
            <a:endParaRPr lang="en-AU" dirty="0">
              <a:latin typeface="Arial" pitchFamily="34" charset="0"/>
              <a:cs typeface="Arial" pitchFamily="34" charset="0"/>
            </a:endParaRPr>
          </a:p>
          <a:p>
            <a:r>
              <a:rPr lang="en-AU" dirty="0" smtClean="0">
                <a:latin typeface="Arial" pitchFamily="34" charset="0"/>
                <a:cs typeface="Arial" pitchFamily="34" charset="0"/>
              </a:rPr>
              <a:t>Health Report</a:t>
            </a:r>
          </a:p>
          <a:p>
            <a:r>
              <a:rPr lang="en-AU" dirty="0" err="1" smtClean="0">
                <a:latin typeface="Arial" pitchFamily="34" charset="0"/>
                <a:cs typeface="Arial" pitchFamily="34" charset="0"/>
              </a:rPr>
              <a:t>Haemo</a:t>
            </a:r>
            <a:r>
              <a:rPr lang="en-AU" dirty="0" smtClean="0">
                <a:latin typeface="Arial" pitchFamily="34" charset="0"/>
                <a:cs typeface="Arial" pitchFamily="34" charset="0"/>
              </a:rPr>
              <a:t>. Test</a:t>
            </a:r>
          </a:p>
          <a:p>
            <a:r>
              <a:rPr lang="en-AU" dirty="0" smtClean="0">
                <a:latin typeface="Arial" pitchFamily="34" charset="0"/>
                <a:cs typeface="Arial" pitchFamily="34" charset="0"/>
              </a:rPr>
              <a:t>Blood Draw</a:t>
            </a:r>
            <a:endParaRPr lang="en-AU" dirty="0">
              <a:latin typeface="Arial" pitchFamily="34" charset="0"/>
              <a:cs typeface="Arial" pitchFamily="34" charset="0"/>
            </a:endParaRPr>
          </a:p>
          <a:p>
            <a:r>
              <a:rPr lang="en-AU" dirty="0" smtClean="0">
                <a:latin typeface="Arial" pitchFamily="34" charset="0"/>
                <a:cs typeface="Arial" pitchFamily="34" charset="0"/>
              </a:rPr>
              <a:t>Blood Volume</a:t>
            </a:r>
            <a:endParaRPr lang="en-AU" dirty="0">
              <a:latin typeface="Arial" pitchFamily="34" charset="0"/>
              <a:cs typeface="Arial" pitchFamily="34" charset="0"/>
            </a:endParaRPr>
          </a:p>
          <a:p>
            <a:r>
              <a:rPr lang="en-AU" dirty="0" smtClean="0">
                <a:latin typeface="Arial" pitchFamily="34" charset="0"/>
                <a:cs typeface="Arial" pitchFamily="34" charset="0"/>
              </a:rPr>
              <a:t>Meal Value</a:t>
            </a:r>
            <a:endParaRPr lang="en-AU" dirty="0">
              <a:latin typeface="Arial" pitchFamily="34" charset="0"/>
              <a:cs typeface="Arial" pitchFamily="34" charset="0"/>
            </a:endParaRPr>
          </a:p>
          <a:p>
            <a:r>
              <a:rPr lang="en-AU" dirty="0" smtClean="0">
                <a:latin typeface="Arial" pitchFamily="34" charset="0"/>
                <a:cs typeface="Arial" pitchFamily="34" charset="0"/>
              </a:rPr>
              <a:t>Total Time</a:t>
            </a:r>
            <a:endParaRPr lang="en-AU" dirty="0">
              <a:latin typeface="Arial" pitchFamily="34" charset="0"/>
              <a:cs typeface="Arial" pitchFamily="34" charset="0"/>
            </a:endParaRPr>
          </a:p>
          <a:p>
            <a:r>
              <a:rPr lang="en-AU" dirty="0" smtClean="0">
                <a:latin typeface="Arial" pitchFamily="34" charset="0"/>
                <a:cs typeface="Arial" pitchFamily="34" charset="0"/>
              </a:rPr>
              <a:t>Repeat Donation</a:t>
            </a:r>
            <a:endParaRPr lang="en-AU" dirty="0">
              <a:latin typeface="Arial" pitchFamily="34" charset="0"/>
              <a:cs typeface="Arial" pitchFamily="34" charset="0"/>
            </a:endParaRPr>
          </a:p>
          <a:p>
            <a:r>
              <a:rPr lang="en-AU" dirty="0" smtClean="0">
                <a:latin typeface="Arial" pitchFamily="34" charset="0"/>
                <a:cs typeface="Arial" pitchFamily="34" charset="0"/>
              </a:rPr>
              <a:t>Reminder</a:t>
            </a:r>
          </a:p>
          <a:p>
            <a:r>
              <a:rPr lang="en-AU" dirty="0" smtClean="0">
                <a:latin typeface="Arial" pitchFamily="34" charset="0"/>
                <a:cs typeface="Arial" pitchFamily="34" charset="0"/>
              </a:rPr>
              <a:t>Not Donate</a:t>
            </a:r>
          </a:p>
          <a:p>
            <a:r>
              <a:rPr lang="en-AU" dirty="0" smtClean="0">
                <a:latin typeface="Arial" pitchFamily="34" charset="0"/>
                <a:cs typeface="Arial" pitchFamily="34" charset="0"/>
              </a:rPr>
              <a:t>Target</a:t>
            </a:r>
          </a:p>
          <a:p>
            <a:r>
              <a:rPr lang="en-AU" dirty="0" smtClean="0">
                <a:latin typeface="Arial" pitchFamily="34" charset="0"/>
                <a:cs typeface="Arial" pitchFamily="34" charset="0"/>
              </a:rPr>
              <a:t>Need</a:t>
            </a:r>
          </a:p>
          <a:p>
            <a:r>
              <a:rPr lang="en-AU" dirty="0" smtClean="0">
                <a:latin typeface="Arial" pitchFamily="34" charset="0"/>
                <a:cs typeface="Arial" pitchFamily="34" charset="0"/>
              </a:rPr>
              <a:t>Target × Need</a:t>
            </a:r>
          </a:p>
        </p:txBody>
      </p:sp>
      <p:cxnSp>
        <p:nvCxnSpPr>
          <p:cNvPr id="19" name="Straight Connector 18"/>
          <p:cNvCxnSpPr/>
          <p:nvPr/>
        </p:nvCxnSpPr>
        <p:spPr>
          <a:xfrm>
            <a:off x="477078" y="1726202"/>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78409" y="1066902"/>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79740" y="1036429"/>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00221" y="6150664"/>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1552" y="6120191"/>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302568" y="1371073"/>
            <a:ext cx="1053705" cy="3970318"/>
          </a:xfrm>
          <a:prstGeom prst="rect">
            <a:avLst/>
          </a:prstGeom>
        </p:spPr>
        <p:txBody>
          <a:bodyPr wrap="square">
            <a:spAutoFit/>
          </a:bodyPr>
          <a:lstStyle/>
          <a:p>
            <a:pPr algn="ctr"/>
            <a:r>
              <a:rPr lang="en-AU" i="1" dirty="0" smtClean="0">
                <a:latin typeface="Arial" pitchFamily="34" charset="0"/>
                <a:cs typeface="Arial" pitchFamily="34" charset="0"/>
              </a:rPr>
              <a:t>t</a:t>
            </a:r>
            <a:r>
              <a:rPr lang="en-AU" dirty="0" smtClean="0">
                <a:latin typeface="Arial" pitchFamily="34" charset="0"/>
                <a:cs typeface="Arial" pitchFamily="34" charset="0"/>
              </a:rPr>
              <a:t>-value</a:t>
            </a:r>
          </a:p>
          <a:p>
            <a:pPr algn="r"/>
            <a:r>
              <a:rPr lang="en-AU" dirty="0" smtClean="0">
                <a:latin typeface="Arial" pitchFamily="34" charset="0"/>
                <a:cs typeface="Arial" pitchFamily="34" charset="0"/>
              </a:rPr>
              <a:t>-.799</a:t>
            </a:r>
            <a:endParaRPr lang="en-AU" dirty="0">
              <a:latin typeface="Arial" pitchFamily="34" charset="0"/>
              <a:cs typeface="Arial" pitchFamily="34" charset="0"/>
            </a:endParaRPr>
          </a:p>
          <a:p>
            <a:pPr algn="r"/>
            <a:r>
              <a:rPr lang="en-AU" dirty="0" smtClean="0">
                <a:latin typeface="Arial" pitchFamily="34" charset="0"/>
                <a:cs typeface="Arial" pitchFamily="34" charset="0"/>
              </a:rPr>
              <a:t>-5.325</a:t>
            </a:r>
          </a:p>
          <a:p>
            <a:pPr algn="r"/>
            <a:r>
              <a:rPr lang="en-AU" dirty="0" smtClean="0">
                <a:latin typeface="Arial" pitchFamily="34" charset="0"/>
                <a:cs typeface="Arial" pitchFamily="34" charset="0"/>
              </a:rPr>
              <a:t>-.95</a:t>
            </a:r>
          </a:p>
          <a:p>
            <a:pPr algn="r"/>
            <a:r>
              <a:rPr lang="en-AU" dirty="0" smtClean="0">
                <a:latin typeface="Arial" pitchFamily="34" charset="0"/>
                <a:cs typeface="Arial" pitchFamily="34" charset="0"/>
              </a:rPr>
              <a:t>-11.502</a:t>
            </a:r>
          </a:p>
          <a:p>
            <a:pPr algn="r"/>
            <a:r>
              <a:rPr lang="en-AU" dirty="0" smtClean="0">
                <a:latin typeface="Arial" pitchFamily="34" charset="0"/>
                <a:cs typeface="Arial" pitchFamily="34" charset="0"/>
              </a:rPr>
              <a:t>6.062</a:t>
            </a:r>
          </a:p>
          <a:p>
            <a:pPr algn="r"/>
            <a:r>
              <a:rPr lang="en-AU" dirty="0" smtClean="0">
                <a:latin typeface="Arial" pitchFamily="34" charset="0"/>
                <a:cs typeface="Arial" pitchFamily="34" charset="0"/>
              </a:rPr>
              <a:t>2.895</a:t>
            </a:r>
          </a:p>
          <a:p>
            <a:pPr algn="r"/>
            <a:r>
              <a:rPr lang="en-AU" dirty="0" smtClean="0">
                <a:latin typeface="Arial" pitchFamily="34" charset="0"/>
                <a:cs typeface="Arial" pitchFamily="34" charset="0"/>
              </a:rPr>
              <a:t>14.714</a:t>
            </a:r>
          </a:p>
          <a:p>
            <a:pPr algn="r"/>
            <a:r>
              <a:rPr lang="en-AU" dirty="0" smtClean="0">
                <a:latin typeface="Arial" pitchFamily="34" charset="0"/>
                <a:cs typeface="Arial" pitchFamily="34" charset="0"/>
              </a:rPr>
              <a:t>-.802</a:t>
            </a:r>
          </a:p>
          <a:p>
            <a:pPr algn="r"/>
            <a:r>
              <a:rPr lang="en-AU" dirty="0" smtClean="0">
                <a:latin typeface="Arial" pitchFamily="34" charset="0"/>
                <a:cs typeface="Arial" pitchFamily="34" charset="0"/>
              </a:rPr>
              <a:t>16.639</a:t>
            </a:r>
          </a:p>
          <a:p>
            <a:pPr algn="r"/>
            <a:r>
              <a:rPr lang="en-AU" dirty="0" smtClean="0">
                <a:latin typeface="Arial" pitchFamily="34" charset="0"/>
                <a:cs typeface="Arial" pitchFamily="34" charset="0"/>
              </a:rPr>
              <a:t>-15.317</a:t>
            </a:r>
          </a:p>
          <a:p>
            <a:pPr algn="r"/>
            <a:r>
              <a:rPr lang="en-AU" dirty="0" smtClean="0">
                <a:latin typeface="Arial" pitchFamily="34" charset="0"/>
                <a:cs typeface="Arial" pitchFamily="34" charset="0"/>
              </a:rPr>
              <a:t>2.135</a:t>
            </a:r>
          </a:p>
          <a:p>
            <a:pPr algn="r"/>
            <a:r>
              <a:rPr lang="en-AU" dirty="0" smtClean="0">
                <a:latin typeface="Arial" pitchFamily="34" charset="0"/>
                <a:cs typeface="Arial" pitchFamily="34" charset="0"/>
              </a:rPr>
              <a:t>3.087</a:t>
            </a:r>
          </a:p>
          <a:p>
            <a:pPr algn="r"/>
            <a:r>
              <a:rPr lang="en-AU" dirty="0" smtClean="0">
                <a:latin typeface="Arial" pitchFamily="34" charset="0"/>
                <a:cs typeface="Arial" pitchFamily="34" charset="0"/>
              </a:rPr>
              <a:t>-7.331</a:t>
            </a:r>
          </a:p>
        </p:txBody>
      </p:sp>
      <p:sp>
        <p:nvSpPr>
          <p:cNvPr id="34" name="Rectangle 33"/>
          <p:cNvSpPr/>
          <p:nvPr/>
        </p:nvSpPr>
        <p:spPr>
          <a:xfrm>
            <a:off x="5671177" y="1369725"/>
            <a:ext cx="1070357" cy="4801314"/>
          </a:xfrm>
          <a:prstGeom prst="rect">
            <a:avLst/>
          </a:prstGeom>
        </p:spPr>
        <p:txBody>
          <a:bodyPr wrap="none">
            <a:spAutoFit/>
          </a:bodyPr>
          <a:lstStyle/>
          <a:p>
            <a:pPr algn="ctr"/>
            <a:r>
              <a:rPr lang="en-AU" dirty="0">
                <a:latin typeface="Arial" pitchFamily="34" charset="0"/>
                <a:cs typeface="Arial" pitchFamily="34" charset="0"/>
              </a:rPr>
              <a:t>Est. (</a:t>
            </a:r>
            <a:r>
              <a:rPr lang="en-AU" i="1" dirty="0">
                <a:latin typeface="Symbol" pitchFamily="18" charset="2"/>
                <a:cs typeface="Arial" pitchFamily="34" charset="0"/>
              </a:rPr>
              <a:t>m</a:t>
            </a:r>
            <a:r>
              <a:rPr lang="en-AU" i="1" baseline="-25000" dirty="0">
                <a:latin typeface="Symbol" pitchFamily="18" charset="2"/>
                <a:cs typeface="Arial" pitchFamily="34" charset="0"/>
              </a:rPr>
              <a:t>e</a:t>
            </a:r>
            <a:r>
              <a:rPr lang="en-AU" dirty="0">
                <a:latin typeface="Arial" pitchFamily="34" charset="0"/>
                <a:cs typeface="Arial" pitchFamily="34" charset="0"/>
              </a:rPr>
              <a:t>)</a:t>
            </a:r>
          </a:p>
          <a:p>
            <a:pPr algn="r"/>
            <a:r>
              <a:rPr lang="en-AU" dirty="0" smtClean="0">
                <a:latin typeface="Arial" pitchFamily="34" charset="0"/>
                <a:cs typeface="Arial" pitchFamily="34" charset="0"/>
              </a:rPr>
              <a:t>.018</a:t>
            </a:r>
          </a:p>
          <a:p>
            <a:pPr algn="r"/>
            <a:r>
              <a:rPr lang="en-AU" u="sng" dirty="0" smtClean="0">
                <a:latin typeface="Arial" pitchFamily="34" charset="0"/>
                <a:cs typeface="Arial" pitchFamily="34" charset="0"/>
              </a:rPr>
              <a:t>-.083</a:t>
            </a:r>
          </a:p>
          <a:p>
            <a:pPr algn="r"/>
            <a:r>
              <a:rPr lang="en-AU" dirty="0" smtClean="0">
                <a:latin typeface="Arial" pitchFamily="34" charset="0"/>
                <a:cs typeface="Arial" pitchFamily="34" charset="0"/>
              </a:rPr>
              <a:t>.006</a:t>
            </a:r>
          </a:p>
          <a:p>
            <a:pPr algn="r"/>
            <a:r>
              <a:rPr lang="en-AU" u="sng" dirty="0" smtClean="0">
                <a:latin typeface="Arial" pitchFamily="34" charset="0"/>
                <a:cs typeface="Arial" pitchFamily="34" charset="0"/>
              </a:rPr>
              <a:t>-.013</a:t>
            </a:r>
          </a:p>
          <a:p>
            <a:pPr algn="r"/>
            <a:r>
              <a:rPr lang="en-AU" u="sng" dirty="0" smtClean="0">
                <a:latin typeface="Arial" pitchFamily="34" charset="0"/>
                <a:cs typeface="Arial" pitchFamily="34" charset="0"/>
              </a:rPr>
              <a:t>.149</a:t>
            </a:r>
          </a:p>
          <a:p>
            <a:pPr algn="r"/>
            <a:r>
              <a:rPr lang="en-AU" u="sng" dirty="0" smtClean="0">
                <a:latin typeface="Arial" pitchFamily="34" charset="0"/>
                <a:cs typeface="Arial" pitchFamily="34" charset="0"/>
              </a:rPr>
              <a:t>.144</a:t>
            </a:r>
          </a:p>
          <a:p>
            <a:pPr algn="r"/>
            <a:r>
              <a:rPr lang="en-AU" u="sng" dirty="0" smtClean="0">
                <a:latin typeface="Arial" pitchFamily="34" charset="0"/>
                <a:cs typeface="Arial" pitchFamily="34" charset="0"/>
              </a:rPr>
              <a:t>.367</a:t>
            </a:r>
          </a:p>
          <a:p>
            <a:pPr algn="r"/>
            <a:r>
              <a:rPr lang="en-AU" dirty="0" smtClean="0">
                <a:latin typeface="Arial" pitchFamily="34" charset="0"/>
                <a:cs typeface="Arial" pitchFamily="34" charset="0"/>
              </a:rPr>
              <a:t>-.002</a:t>
            </a:r>
          </a:p>
          <a:p>
            <a:pPr algn="r"/>
            <a:r>
              <a:rPr lang="en-AU" u="sng" dirty="0" smtClean="0">
                <a:latin typeface="Arial" pitchFamily="34" charset="0"/>
                <a:cs typeface="Arial" pitchFamily="34" charset="0"/>
              </a:rPr>
              <a:t>.065</a:t>
            </a:r>
          </a:p>
          <a:p>
            <a:pPr algn="r"/>
            <a:r>
              <a:rPr lang="en-AU" u="sng" dirty="0" smtClean="0">
                <a:latin typeface="Arial" pitchFamily="34" charset="0"/>
                <a:cs typeface="Arial" pitchFamily="34" charset="0"/>
              </a:rPr>
              <a:t>-.012</a:t>
            </a:r>
          </a:p>
          <a:p>
            <a:pPr algn="r"/>
            <a:r>
              <a:rPr lang="en-AU" u="sng" dirty="0" smtClean="0">
                <a:latin typeface="Arial" pitchFamily="34" charset="0"/>
                <a:cs typeface="Arial" pitchFamily="34" charset="0"/>
              </a:rPr>
              <a:t>.016</a:t>
            </a:r>
          </a:p>
          <a:p>
            <a:pPr algn="r"/>
            <a:r>
              <a:rPr lang="en-AU" dirty="0" smtClean="0">
                <a:latin typeface="Arial" pitchFamily="34" charset="0"/>
                <a:cs typeface="Arial" pitchFamily="34" charset="0"/>
              </a:rPr>
              <a:t>.031</a:t>
            </a:r>
          </a:p>
          <a:p>
            <a:pPr algn="r"/>
            <a:r>
              <a:rPr lang="en-AU" u="sng" dirty="0" smtClean="0">
                <a:latin typeface="Arial" pitchFamily="34" charset="0"/>
                <a:cs typeface="Arial" pitchFamily="34" charset="0"/>
              </a:rPr>
              <a:t>-5.366</a:t>
            </a:r>
          </a:p>
          <a:p>
            <a:pPr algn="r"/>
            <a:r>
              <a:rPr lang="en-AU" dirty="0" smtClean="0">
                <a:latin typeface="Arial" pitchFamily="34" charset="0"/>
                <a:cs typeface="Arial" pitchFamily="34" charset="0"/>
              </a:rPr>
              <a:t>.153</a:t>
            </a:r>
          </a:p>
          <a:p>
            <a:pPr algn="r"/>
            <a:r>
              <a:rPr lang="en-AU" u="sng" dirty="0" smtClean="0">
                <a:latin typeface="Arial" pitchFamily="34" charset="0"/>
                <a:cs typeface="Arial" pitchFamily="34" charset="0"/>
              </a:rPr>
              <a:t>-.209</a:t>
            </a:r>
          </a:p>
          <a:p>
            <a:pPr algn="r"/>
            <a:r>
              <a:rPr lang="en-AU" dirty="0" smtClean="0">
                <a:latin typeface="Arial" pitchFamily="34" charset="0"/>
                <a:cs typeface="Arial" pitchFamily="34" charset="0"/>
              </a:rPr>
              <a:t>-.069</a:t>
            </a:r>
          </a:p>
        </p:txBody>
      </p:sp>
      <p:sp>
        <p:nvSpPr>
          <p:cNvPr id="35" name="Rectangle 34"/>
          <p:cNvSpPr/>
          <p:nvPr/>
        </p:nvSpPr>
        <p:spPr>
          <a:xfrm>
            <a:off x="7197328" y="1368377"/>
            <a:ext cx="966996" cy="4801314"/>
          </a:xfrm>
          <a:prstGeom prst="rect">
            <a:avLst/>
          </a:prstGeom>
        </p:spPr>
        <p:txBody>
          <a:bodyPr wrap="none">
            <a:spAutoFit/>
          </a:bodyPr>
          <a:lstStyle/>
          <a:p>
            <a:pPr algn="ctr"/>
            <a:r>
              <a:rPr lang="en-AU" i="1" dirty="0">
                <a:latin typeface="Arial" pitchFamily="34" charset="0"/>
                <a:cs typeface="Arial" pitchFamily="34" charset="0"/>
              </a:rPr>
              <a:t>t</a:t>
            </a:r>
            <a:r>
              <a:rPr lang="en-AU" dirty="0">
                <a:latin typeface="Arial" pitchFamily="34" charset="0"/>
                <a:cs typeface="Arial" pitchFamily="34" charset="0"/>
              </a:rPr>
              <a:t>-value</a:t>
            </a:r>
          </a:p>
          <a:p>
            <a:pPr algn="r"/>
            <a:r>
              <a:rPr lang="en-AU" dirty="0" smtClean="0">
                <a:latin typeface="Arial" pitchFamily="34" charset="0"/>
                <a:cs typeface="Arial" pitchFamily="34" charset="0"/>
              </a:rPr>
              <a:t>0.751</a:t>
            </a:r>
          </a:p>
          <a:p>
            <a:pPr algn="r"/>
            <a:r>
              <a:rPr lang="en-AU" dirty="0" smtClean="0">
                <a:latin typeface="Arial" pitchFamily="34" charset="0"/>
                <a:cs typeface="Arial" pitchFamily="34" charset="0"/>
              </a:rPr>
              <a:t>-5.852</a:t>
            </a:r>
          </a:p>
          <a:p>
            <a:pPr algn="r"/>
            <a:r>
              <a:rPr lang="en-AU" dirty="0" smtClean="0">
                <a:latin typeface="Arial" pitchFamily="34" charset="0"/>
                <a:cs typeface="Arial" pitchFamily="34" charset="0"/>
              </a:rPr>
              <a:t>.265</a:t>
            </a:r>
          </a:p>
          <a:p>
            <a:pPr algn="r"/>
            <a:r>
              <a:rPr lang="en-AU" dirty="0" smtClean="0">
                <a:latin typeface="Arial" pitchFamily="34" charset="0"/>
                <a:cs typeface="Arial" pitchFamily="34" charset="0"/>
              </a:rPr>
              <a:t>-8.765</a:t>
            </a:r>
          </a:p>
          <a:p>
            <a:pPr algn="r"/>
            <a:r>
              <a:rPr lang="en-AU" dirty="0" smtClean="0">
                <a:latin typeface="Arial" pitchFamily="34" charset="0"/>
                <a:cs typeface="Arial" pitchFamily="34" charset="0"/>
              </a:rPr>
              <a:t>6.400</a:t>
            </a:r>
          </a:p>
          <a:p>
            <a:pPr algn="r"/>
            <a:r>
              <a:rPr lang="en-AU" dirty="0" smtClean="0">
                <a:latin typeface="Arial" pitchFamily="34" charset="0"/>
                <a:cs typeface="Arial" pitchFamily="34" charset="0"/>
              </a:rPr>
              <a:t>6.232</a:t>
            </a:r>
          </a:p>
          <a:p>
            <a:pPr algn="r"/>
            <a:r>
              <a:rPr lang="en-AU" dirty="0" smtClean="0">
                <a:latin typeface="Arial" pitchFamily="34" charset="0"/>
                <a:cs typeface="Arial" pitchFamily="34" charset="0"/>
              </a:rPr>
              <a:t>14.323</a:t>
            </a:r>
          </a:p>
          <a:p>
            <a:pPr algn="r"/>
            <a:r>
              <a:rPr lang="en-AU" dirty="0" smtClean="0">
                <a:latin typeface="Arial" pitchFamily="34" charset="0"/>
                <a:cs typeface="Arial" pitchFamily="34" charset="0"/>
              </a:rPr>
              <a:t>-1.275</a:t>
            </a:r>
          </a:p>
          <a:p>
            <a:pPr algn="r"/>
            <a:r>
              <a:rPr lang="en-AU" dirty="0" smtClean="0">
                <a:latin typeface="Arial" pitchFamily="34" charset="0"/>
                <a:cs typeface="Arial" pitchFamily="34" charset="0"/>
              </a:rPr>
              <a:t>14.133</a:t>
            </a:r>
          </a:p>
          <a:p>
            <a:pPr algn="r"/>
            <a:r>
              <a:rPr lang="en-AU" dirty="0" smtClean="0">
                <a:latin typeface="Arial" pitchFamily="34" charset="0"/>
                <a:cs typeface="Arial" pitchFamily="34" charset="0"/>
              </a:rPr>
              <a:t>-15.480</a:t>
            </a:r>
          </a:p>
          <a:p>
            <a:pPr algn="r"/>
            <a:r>
              <a:rPr lang="en-AU" dirty="0" smtClean="0">
                <a:latin typeface="Arial" pitchFamily="34" charset="0"/>
                <a:cs typeface="Arial" pitchFamily="34" charset="0"/>
              </a:rPr>
              <a:t>2.167</a:t>
            </a:r>
          </a:p>
          <a:p>
            <a:pPr algn="r"/>
            <a:r>
              <a:rPr lang="en-AU" dirty="0" smtClean="0">
                <a:latin typeface="Arial" pitchFamily="34" charset="0"/>
                <a:cs typeface="Arial" pitchFamily="34" charset="0"/>
              </a:rPr>
              <a:t>1.216</a:t>
            </a:r>
          </a:p>
          <a:p>
            <a:pPr algn="r"/>
            <a:r>
              <a:rPr lang="en-AU" dirty="0" smtClean="0">
                <a:latin typeface="Arial" pitchFamily="34" charset="0"/>
                <a:cs typeface="Arial" pitchFamily="34" charset="0"/>
              </a:rPr>
              <a:t>-8.162</a:t>
            </a:r>
          </a:p>
          <a:p>
            <a:pPr algn="r"/>
            <a:r>
              <a:rPr lang="en-AU" dirty="0" smtClean="0">
                <a:latin typeface="Arial" pitchFamily="34" charset="0"/>
                <a:cs typeface="Arial" pitchFamily="34" charset="0"/>
              </a:rPr>
              <a:t>1.609</a:t>
            </a:r>
          </a:p>
          <a:p>
            <a:pPr algn="r"/>
            <a:r>
              <a:rPr lang="en-AU" dirty="0" smtClean="0">
                <a:latin typeface="Arial" pitchFamily="34" charset="0"/>
                <a:cs typeface="Arial" pitchFamily="34" charset="0"/>
              </a:rPr>
              <a:t>-2.215</a:t>
            </a:r>
          </a:p>
          <a:p>
            <a:pPr algn="r"/>
            <a:r>
              <a:rPr lang="en-AU" dirty="0" smtClean="0">
                <a:latin typeface="Arial" pitchFamily="34" charset="0"/>
                <a:cs typeface="Arial" pitchFamily="34" charset="0"/>
              </a:rPr>
              <a:t>-.728</a:t>
            </a:r>
          </a:p>
        </p:txBody>
      </p:sp>
      <p:sp>
        <p:nvSpPr>
          <p:cNvPr id="2" name="Rectangle 1"/>
          <p:cNvSpPr/>
          <p:nvPr/>
        </p:nvSpPr>
        <p:spPr>
          <a:xfrm>
            <a:off x="3384603" y="1073190"/>
            <a:ext cx="1467068" cy="369332"/>
          </a:xfrm>
          <a:prstGeom prst="rect">
            <a:avLst/>
          </a:prstGeom>
        </p:spPr>
        <p:txBody>
          <a:bodyPr wrap="none">
            <a:spAutoFit/>
          </a:bodyPr>
          <a:lstStyle/>
          <a:p>
            <a:r>
              <a:rPr lang="en-AU" dirty="0" err="1" smtClean="0">
                <a:latin typeface="Arial" pitchFamily="34" charset="0"/>
                <a:cs typeface="Arial" pitchFamily="34" charset="0"/>
              </a:rPr>
              <a:t>Pretest</a:t>
            </a:r>
            <a:r>
              <a:rPr lang="en-AU" dirty="0" smtClean="0">
                <a:latin typeface="Arial" pitchFamily="34" charset="0"/>
                <a:cs typeface="Arial" pitchFamily="34" charset="0"/>
              </a:rPr>
              <a:t> DCE</a:t>
            </a:r>
            <a:endParaRPr lang="en-AU" dirty="0"/>
          </a:p>
        </p:txBody>
      </p:sp>
      <p:sp>
        <p:nvSpPr>
          <p:cNvPr id="16" name="Rectangle 15"/>
          <p:cNvSpPr/>
          <p:nvPr/>
        </p:nvSpPr>
        <p:spPr>
          <a:xfrm>
            <a:off x="6175611" y="1081816"/>
            <a:ext cx="1569660" cy="369332"/>
          </a:xfrm>
          <a:prstGeom prst="rect">
            <a:avLst/>
          </a:prstGeom>
        </p:spPr>
        <p:txBody>
          <a:bodyPr wrap="none">
            <a:spAutoFit/>
          </a:bodyPr>
          <a:lstStyle/>
          <a:p>
            <a:r>
              <a:rPr lang="en-AU" dirty="0" err="1" smtClean="0">
                <a:latin typeface="Arial" pitchFamily="34" charset="0"/>
                <a:cs typeface="Arial" pitchFamily="34" charset="0"/>
              </a:rPr>
              <a:t>Posttest</a:t>
            </a:r>
            <a:r>
              <a:rPr lang="en-AU" dirty="0" smtClean="0">
                <a:latin typeface="Arial" pitchFamily="34" charset="0"/>
                <a:cs typeface="Arial" pitchFamily="34" charset="0"/>
              </a:rPr>
              <a:t> DCE</a:t>
            </a:r>
            <a:endParaRPr lang="en-AU" dirty="0"/>
          </a:p>
        </p:txBody>
      </p:sp>
      <p:cxnSp>
        <p:nvCxnSpPr>
          <p:cNvPr id="20" name="Straight Connector 19"/>
          <p:cNvCxnSpPr/>
          <p:nvPr/>
        </p:nvCxnSpPr>
        <p:spPr>
          <a:xfrm>
            <a:off x="2570673" y="1412798"/>
            <a:ext cx="59429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294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sz="quarter" idx="11"/>
          </p:nvPr>
        </p:nvSpPr>
        <p:spPr>
          <a:xfrm>
            <a:off x="495560" y="234968"/>
            <a:ext cx="6210030" cy="894282"/>
          </a:xfrm>
        </p:spPr>
        <p:txBody>
          <a:bodyPr/>
          <a:lstStyle/>
          <a:p>
            <a:r>
              <a:rPr lang="en-AU" sz="2400" dirty="0" smtClean="0">
                <a:latin typeface="Arial" pitchFamily="34" charset="0"/>
                <a:cs typeface="Arial" pitchFamily="34" charset="0"/>
              </a:rPr>
              <a:t>Parameter Estimates: M(5) (Cont’d)</a:t>
            </a:r>
            <a:endParaRPr lang="en-AU" sz="2400" dirty="0">
              <a:latin typeface="Arial" pitchFamily="34" charset="0"/>
              <a:cs typeface="Arial" pitchFamily="34" charset="0"/>
            </a:endParaRPr>
          </a:p>
        </p:txBody>
      </p:sp>
      <p:sp>
        <p:nvSpPr>
          <p:cNvPr id="28" name="Slide Number Placeholder 3"/>
          <p:cNvSpPr>
            <a:spLocks noGrp="1"/>
          </p:cNvSpPr>
          <p:nvPr>
            <p:ph type="sldNum" sz="quarter" idx="4"/>
          </p:nvPr>
        </p:nvSpPr>
        <p:spPr>
          <a:xfrm>
            <a:off x="6872461" y="6098384"/>
            <a:ext cx="2133600" cy="365125"/>
          </a:xfrm>
        </p:spPr>
        <p:txBody>
          <a:bodyPr/>
          <a:lstStyle/>
          <a:p>
            <a:fld id="{1915DCDC-0AC1-B24F-A2B1-2DFA15BB6016}" type="slidenum">
              <a:rPr lang="en-US" smtClean="0"/>
              <a:t>29</a:t>
            </a:fld>
            <a:endParaRPr lang="en-US" dirty="0"/>
          </a:p>
        </p:txBody>
      </p:sp>
      <p:sp>
        <p:nvSpPr>
          <p:cNvPr id="15" name="Rectangle 14"/>
          <p:cNvSpPr/>
          <p:nvPr/>
        </p:nvSpPr>
        <p:spPr>
          <a:xfrm>
            <a:off x="2897891" y="1380513"/>
            <a:ext cx="903644" cy="3970318"/>
          </a:xfrm>
          <a:prstGeom prst="rect">
            <a:avLst/>
          </a:prstGeom>
        </p:spPr>
        <p:txBody>
          <a:bodyPr wrap="none">
            <a:spAutoFit/>
          </a:bodyPr>
          <a:lstStyle/>
          <a:p>
            <a:pPr algn="ctr"/>
            <a:r>
              <a:rPr lang="en-AU" dirty="0" smtClean="0">
                <a:latin typeface="Arial" pitchFamily="34" charset="0"/>
                <a:cs typeface="Arial" pitchFamily="34" charset="0"/>
              </a:rPr>
              <a:t>Est. (</a:t>
            </a:r>
            <a:r>
              <a:rPr lang="en-AU" i="1" dirty="0" smtClean="0">
                <a:latin typeface="Symbol" pitchFamily="18" charset="2"/>
                <a:cs typeface="Arial" pitchFamily="34" charset="0"/>
              </a:rPr>
              <a:t>g</a:t>
            </a:r>
            <a:r>
              <a:rPr lang="en-AU" dirty="0" smtClean="0">
                <a:latin typeface="Arial" pitchFamily="34" charset="0"/>
                <a:cs typeface="Arial" pitchFamily="34" charset="0"/>
              </a:rPr>
              <a:t>)</a:t>
            </a:r>
          </a:p>
          <a:p>
            <a:pPr algn="r"/>
            <a:r>
              <a:rPr lang="en-AU" u="sng" dirty="0" smtClean="0">
                <a:latin typeface="Arial" pitchFamily="34" charset="0"/>
                <a:cs typeface="Arial" pitchFamily="34" charset="0"/>
              </a:rPr>
              <a:t>.116</a:t>
            </a:r>
          </a:p>
          <a:p>
            <a:pPr algn="r"/>
            <a:r>
              <a:rPr lang="en-AU" dirty="0" smtClean="0">
                <a:latin typeface="Arial" pitchFamily="34" charset="0"/>
                <a:cs typeface="Arial" pitchFamily="34" charset="0"/>
              </a:rPr>
              <a:t>-.016</a:t>
            </a:r>
          </a:p>
          <a:p>
            <a:pPr algn="r"/>
            <a:r>
              <a:rPr lang="en-AU" dirty="0" smtClean="0">
                <a:latin typeface="Arial" pitchFamily="34" charset="0"/>
                <a:cs typeface="Arial" pitchFamily="34" charset="0"/>
              </a:rPr>
              <a:t>.005</a:t>
            </a:r>
          </a:p>
          <a:p>
            <a:pPr algn="r"/>
            <a:r>
              <a:rPr lang="en-AU" u="sng" dirty="0" smtClean="0">
                <a:latin typeface="Arial" pitchFamily="34" charset="0"/>
                <a:cs typeface="Arial" pitchFamily="34" charset="0"/>
              </a:rPr>
              <a:t>-.005</a:t>
            </a:r>
          </a:p>
          <a:p>
            <a:pPr algn="r"/>
            <a:r>
              <a:rPr lang="en-AU" dirty="0" smtClean="0">
                <a:latin typeface="Arial" pitchFamily="34" charset="0"/>
                <a:cs typeface="Arial" pitchFamily="34" charset="0"/>
              </a:rPr>
              <a:t>.020</a:t>
            </a:r>
          </a:p>
          <a:p>
            <a:pPr algn="r"/>
            <a:r>
              <a:rPr lang="en-AU" dirty="0" smtClean="0">
                <a:latin typeface="Arial" pitchFamily="34" charset="0"/>
                <a:cs typeface="Arial" pitchFamily="34" charset="0"/>
              </a:rPr>
              <a:t>-.021</a:t>
            </a:r>
          </a:p>
          <a:p>
            <a:pPr algn="r"/>
            <a:r>
              <a:rPr lang="en-AU" u="sng" dirty="0" smtClean="0">
                <a:latin typeface="Arial" pitchFamily="34" charset="0"/>
                <a:cs typeface="Arial" pitchFamily="34" charset="0"/>
              </a:rPr>
              <a:t>-.177</a:t>
            </a:r>
          </a:p>
          <a:p>
            <a:pPr algn="r"/>
            <a:r>
              <a:rPr lang="en-AU" dirty="0" smtClean="0">
                <a:latin typeface="Arial" pitchFamily="34" charset="0"/>
                <a:cs typeface="Arial" pitchFamily="34" charset="0"/>
              </a:rPr>
              <a:t>.001</a:t>
            </a:r>
          </a:p>
          <a:p>
            <a:pPr algn="r"/>
            <a:r>
              <a:rPr lang="en-AU" u="sng" dirty="0" smtClean="0">
                <a:latin typeface="Arial" pitchFamily="34" charset="0"/>
                <a:cs typeface="Arial" pitchFamily="34" charset="0"/>
              </a:rPr>
              <a:t>-.035</a:t>
            </a:r>
          </a:p>
          <a:p>
            <a:pPr algn="r"/>
            <a:r>
              <a:rPr lang="en-AU" dirty="0" smtClean="0">
                <a:latin typeface="Arial" pitchFamily="34" charset="0"/>
                <a:cs typeface="Arial" pitchFamily="34" charset="0"/>
              </a:rPr>
              <a:t>-.001</a:t>
            </a:r>
          </a:p>
          <a:p>
            <a:pPr algn="r"/>
            <a:r>
              <a:rPr lang="en-AU" dirty="0" smtClean="0">
                <a:latin typeface="Arial" pitchFamily="34" charset="0"/>
                <a:cs typeface="Arial" pitchFamily="34" charset="0"/>
              </a:rPr>
              <a:t>-.016</a:t>
            </a:r>
          </a:p>
          <a:p>
            <a:pPr algn="r"/>
            <a:r>
              <a:rPr lang="en-AU" dirty="0" smtClean="0">
                <a:latin typeface="Arial" pitchFamily="34" charset="0"/>
                <a:cs typeface="Arial" pitchFamily="34" charset="0"/>
              </a:rPr>
              <a:t>-.006</a:t>
            </a:r>
          </a:p>
          <a:p>
            <a:pPr algn="r"/>
            <a:r>
              <a:rPr lang="en-AU" u="sng" dirty="0" smtClean="0">
                <a:latin typeface="Arial" pitchFamily="34" charset="0"/>
                <a:cs typeface="Arial" pitchFamily="34" charset="0"/>
              </a:rPr>
              <a:t>-5.414</a:t>
            </a:r>
          </a:p>
        </p:txBody>
      </p:sp>
      <p:sp>
        <p:nvSpPr>
          <p:cNvPr id="22" name="Rectangle 21"/>
          <p:cNvSpPr/>
          <p:nvPr/>
        </p:nvSpPr>
        <p:spPr>
          <a:xfrm>
            <a:off x="609018" y="1379167"/>
            <a:ext cx="1915909" cy="3970318"/>
          </a:xfrm>
          <a:prstGeom prst="rect">
            <a:avLst/>
          </a:prstGeom>
        </p:spPr>
        <p:txBody>
          <a:bodyPr wrap="none">
            <a:spAutoFit/>
          </a:bodyPr>
          <a:lstStyle/>
          <a:p>
            <a:r>
              <a:rPr lang="en-AU" dirty="0" smtClean="0">
                <a:latin typeface="Arial" pitchFamily="34" charset="0"/>
                <a:cs typeface="Arial" pitchFamily="34" charset="0"/>
              </a:rPr>
              <a:t>Reg. (</a:t>
            </a:r>
            <a:r>
              <a:rPr lang="en-AU" i="1" dirty="0" smtClean="0">
                <a:latin typeface="Symbol" panose="05050102010706020507" pitchFamily="18" charset="2"/>
                <a:cs typeface="Arial" pitchFamily="34" charset="0"/>
              </a:rPr>
              <a:t>x</a:t>
            </a:r>
            <a:r>
              <a:rPr lang="en-AU" i="1" dirty="0" smtClean="0">
                <a:latin typeface="Arial" pitchFamily="34" charset="0"/>
                <a:cs typeface="Arial" pitchFamily="34" charset="0"/>
              </a:rPr>
              <a:t> → </a:t>
            </a:r>
            <a:r>
              <a:rPr lang="en-AU" i="1" dirty="0" smtClean="0">
                <a:latin typeface="Symbol" panose="05050102010706020507" pitchFamily="18" charset="2"/>
                <a:cs typeface="Arial" pitchFamily="34" charset="0"/>
              </a:rPr>
              <a:t>h</a:t>
            </a:r>
            <a:r>
              <a:rPr lang="en-AU" dirty="0" smtClean="0">
                <a:latin typeface="Arial" pitchFamily="34" charset="0"/>
                <a:cs typeface="Arial" pitchFamily="34" charset="0"/>
              </a:rPr>
              <a:t>)</a:t>
            </a:r>
          </a:p>
          <a:p>
            <a:r>
              <a:rPr lang="en-AU" dirty="0" smtClean="0">
                <a:latin typeface="Arial" pitchFamily="34" charset="0"/>
                <a:cs typeface="Arial" pitchFamily="34" charset="0"/>
              </a:rPr>
              <a:t>Appoint. Type</a:t>
            </a:r>
          </a:p>
          <a:p>
            <a:r>
              <a:rPr lang="en-AU" dirty="0" smtClean="0">
                <a:latin typeface="Arial" pitchFamily="34" charset="0"/>
                <a:cs typeface="Arial" pitchFamily="34" charset="0"/>
              </a:rPr>
              <a:t>Travel Distance</a:t>
            </a:r>
          </a:p>
          <a:p>
            <a:r>
              <a:rPr lang="en-AU" dirty="0" smtClean="0">
                <a:latin typeface="Arial" pitchFamily="34" charset="0"/>
                <a:cs typeface="Arial" pitchFamily="34" charset="0"/>
              </a:rPr>
              <a:t>Site Type</a:t>
            </a:r>
          </a:p>
          <a:p>
            <a:r>
              <a:rPr lang="en-AU" dirty="0" smtClean="0">
                <a:latin typeface="Arial" pitchFamily="34" charset="0"/>
                <a:cs typeface="Arial" pitchFamily="34" charset="0"/>
              </a:rPr>
              <a:t>Wait Time</a:t>
            </a:r>
            <a:endParaRPr lang="en-AU" dirty="0">
              <a:latin typeface="Arial" pitchFamily="34" charset="0"/>
              <a:cs typeface="Arial" pitchFamily="34" charset="0"/>
            </a:endParaRPr>
          </a:p>
          <a:p>
            <a:r>
              <a:rPr lang="en-AU" dirty="0" smtClean="0">
                <a:latin typeface="Arial" pitchFamily="34" charset="0"/>
                <a:cs typeface="Arial" pitchFamily="34" charset="0"/>
              </a:rPr>
              <a:t>Health Report</a:t>
            </a:r>
          </a:p>
          <a:p>
            <a:r>
              <a:rPr lang="en-AU" dirty="0" err="1" smtClean="0">
                <a:latin typeface="Arial" pitchFamily="34" charset="0"/>
                <a:cs typeface="Arial" pitchFamily="34" charset="0"/>
              </a:rPr>
              <a:t>Haemo</a:t>
            </a:r>
            <a:r>
              <a:rPr lang="en-AU" dirty="0" smtClean="0">
                <a:latin typeface="Arial" pitchFamily="34" charset="0"/>
                <a:cs typeface="Arial" pitchFamily="34" charset="0"/>
              </a:rPr>
              <a:t>. Test</a:t>
            </a:r>
          </a:p>
          <a:p>
            <a:r>
              <a:rPr lang="en-AU" dirty="0" smtClean="0">
                <a:latin typeface="Arial" pitchFamily="34" charset="0"/>
                <a:cs typeface="Arial" pitchFamily="34" charset="0"/>
              </a:rPr>
              <a:t>Blood Draw</a:t>
            </a:r>
            <a:endParaRPr lang="en-AU" dirty="0">
              <a:latin typeface="Arial" pitchFamily="34" charset="0"/>
              <a:cs typeface="Arial" pitchFamily="34" charset="0"/>
            </a:endParaRPr>
          </a:p>
          <a:p>
            <a:r>
              <a:rPr lang="en-AU" dirty="0" smtClean="0">
                <a:latin typeface="Arial" pitchFamily="34" charset="0"/>
                <a:cs typeface="Arial" pitchFamily="34" charset="0"/>
              </a:rPr>
              <a:t>Blood Volume</a:t>
            </a:r>
            <a:endParaRPr lang="en-AU" dirty="0">
              <a:latin typeface="Arial" pitchFamily="34" charset="0"/>
              <a:cs typeface="Arial" pitchFamily="34" charset="0"/>
            </a:endParaRPr>
          </a:p>
          <a:p>
            <a:r>
              <a:rPr lang="en-AU" dirty="0" smtClean="0">
                <a:latin typeface="Arial" pitchFamily="34" charset="0"/>
                <a:cs typeface="Arial" pitchFamily="34" charset="0"/>
              </a:rPr>
              <a:t>Meal Value</a:t>
            </a:r>
            <a:endParaRPr lang="en-AU" dirty="0">
              <a:latin typeface="Arial" pitchFamily="34" charset="0"/>
              <a:cs typeface="Arial" pitchFamily="34" charset="0"/>
            </a:endParaRPr>
          </a:p>
          <a:p>
            <a:r>
              <a:rPr lang="en-AU" dirty="0" smtClean="0">
                <a:latin typeface="Arial" pitchFamily="34" charset="0"/>
                <a:cs typeface="Arial" pitchFamily="34" charset="0"/>
              </a:rPr>
              <a:t>Total Time</a:t>
            </a:r>
            <a:endParaRPr lang="en-AU" dirty="0">
              <a:latin typeface="Arial" pitchFamily="34" charset="0"/>
              <a:cs typeface="Arial" pitchFamily="34" charset="0"/>
            </a:endParaRPr>
          </a:p>
          <a:p>
            <a:r>
              <a:rPr lang="en-AU" dirty="0" smtClean="0">
                <a:latin typeface="Arial" pitchFamily="34" charset="0"/>
                <a:cs typeface="Arial" pitchFamily="34" charset="0"/>
              </a:rPr>
              <a:t>Repeat Donation</a:t>
            </a:r>
            <a:endParaRPr lang="en-AU" dirty="0">
              <a:latin typeface="Arial" pitchFamily="34" charset="0"/>
              <a:cs typeface="Arial" pitchFamily="34" charset="0"/>
            </a:endParaRPr>
          </a:p>
          <a:p>
            <a:r>
              <a:rPr lang="en-AU" dirty="0" smtClean="0">
                <a:latin typeface="Arial" pitchFamily="34" charset="0"/>
                <a:cs typeface="Arial" pitchFamily="34" charset="0"/>
              </a:rPr>
              <a:t>Reminder</a:t>
            </a:r>
          </a:p>
          <a:p>
            <a:r>
              <a:rPr lang="en-AU" dirty="0" smtClean="0">
                <a:latin typeface="Arial" pitchFamily="34" charset="0"/>
                <a:cs typeface="Arial" pitchFamily="34" charset="0"/>
              </a:rPr>
              <a:t>Not Donate</a:t>
            </a:r>
          </a:p>
        </p:txBody>
      </p:sp>
      <p:cxnSp>
        <p:nvCxnSpPr>
          <p:cNvPr id="23" name="Straight Connector 22"/>
          <p:cNvCxnSpPr/>
          <p:nvPr/>
        </p:nvCxnSpPr>
        <p:spPr>
          <a:xfrm>
            <a:off x="477078" y="1726202"/>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8409" y="1066902"/>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9740" y="1036429"/>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0221" y="6150664"/>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1552" y="6120191"/>
            <a:ext cx="8030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302568" y="1371073"/>
            <a:ext cx="1053705" cy="3970318"/>
          </a:xfrm>
          <a:prstGeom prst="rect">
            <a:avLst/>
          </a:prstGeom>
        </p:spPr>
        <p:txBody>
          <a:bodyPr wrap="square">
            <a:spAutoFit/>
          </a:bodyPr>
          <a:lstStyle/>
          <a:p>
            <a:pPr algn="ctr"/>
            <a:r>
              <a:rPr lang="en-AU" i="1" dirty="0" smtClean="0">
                <a:latin typeface="Arial" pitchFamily="34" charset="0"/>
                <a:cs typeface="Arial" pitchFamily="34" charset="0"/>
              </a:rPr>
              <a:t>t</a:t>
            </a:r>
            <a:r>
              <a:rPr lang="en-AU" dirty="0" smtClean="0">
                <a:latin typeface="Arial" pitchFamily="34" charset="0"/>
                <a:cs typeface="Arial" pitchFamily="34" charset="0"/>
              </a:rPr>
              <a:t>-value</a:t>
            </a:r>
          </a:p>
          <a:p>
            <a:pPr algn="r"/>
            <a:r>
              <a:rPr lang="en-AU" dirty="0" smtClean="0">
                <a:latin typeface="Arial" pitchFamily="34" charset="0"/>
                <a:cs typeface="Arial" pitchFamily="34" charset="0"/>
              </a:rPr>
              <a:t>3.510</a:t>
            </a:r>
          </a:p>
          <a:p>
            <a:pPr algn="r"/>
            <a:r>
              <a:rPr lang="en-AU" dirty="0" smtClean="0">
                <a:latin typeface="Arial" pitchFamily="34" charset="0"/>
                <a:cs typeface="Arial" pitchFamily="34" charset="0"/>
              </a:rPr>
              <a:t>-.836</a:t>
            </a:r>
          </a:p>
          <a:p>
            <a:pPr algn="r"/>
            <a:r>
              <a:rPr lang="en-AU" dirty="0" smtClean="0">
                <a:latin typeface="Arial" pitchFamily="34" charset="0"/>
                <a:cs typeface="Arial" pitchFamily="34" charset="0"/>
              </a:rPr>
              <a:t>.197</a:t>
            </a:r>
          </a:p>
          <a:p>
            <a:pPr algn="r"/>
            <a:r>
              <a:rPr lang="en-AU" dirty="0" smtClean="0">
                <a:latin typeface="Arial" pitchFamily="34" charset="0"/>
                <a:cs typeface="Arial" pitchFamily="34" charset="0"/>
              </a:rPr>
              <a:t>-2.161</a:t>
            </a:r>
          </a:p>
          <a:p>
            <a:pPr algn="r"/>
            <a:r>
              <a:rPr lang="en-AU" dirty="0" smtClean="0">
                <a:latin typeface="Arial" pitchFamily="34" charset="0"/>
                <a:cs typeface="Arial" pitchFamily="34" charset="0"/>
              </a:rPr>
              <a:t>.064</a:t>
            </a:r>
          </a:p>
          <a:p>
            <a:pPr algn="r"/>
            <a:r>
              <a:rPr lang="en-AU" dirty="0" smtClean="0">
                <a:latin typeface="Arial" pitchFamily="34" charset="0"/>
                <a:cs typeface="Arial" pitchFamily="34" charset="0"/>
              </a:rPr>
              <a:t>-.696</a:t>
            </a:r>
          </a:p>
          <a:p>
            <a:pPr algn="r"/>
            <a:r>
              <a:rPr lang="en-AU" dirty="0" smtClean="0">
                <a:latin typeface="Arial" pitchFamily="34" charset="0"/>
                <a:cs typeface="Arial" pitchFamily="34" charset="0"/>
              </a:rPr>
              <a:t>-5.175</a:t>
            </a:r>
          </a:p>
          <a:p>
            <a:pPr algn="r"/>
            <a:r>
              <a:rPr lang="en-AU" dirty="0" smtClean="0">
                <a:latin typeface="Arial" pitchFamily="34" charset="0"/>
                <a:cs typeface="Arial" pitchFamily="34" charset="0"/>
              </a:rPr>
              <a:t>.509</a:t>
            </a:r>
          </a:p>
          <a:p>
            <a:pPr algn="r"/>
            <a:r>
              <a:rPr lang="en-AU" dirty="0" smtClean="0">
                <a:latin typeface="Arial" pitchFamily="34" charset="0"/>
                <a:cs typeface="Arial" pitchFamily="34" charset="0"/>
              </a:rPr>
              <a:t>-5.536</a:t>
            </a:r>
          </a:p>
          <a:p>
            <a:pPr algn="r"/>
            <a:r>
              <a:rPr lang="en-AU" dirty="0" smtClean="0">
                <a:latin typeface="Arial" pitchFamily="34" charset="0"/>
                <a:cs typeface="Arial" pitchFamily="34" charset="0"/>
              </a:rPr>
              <a:t>-.857</a:t>
            </a:r>
          </a:p>
          <a:p>
            <a:pPr algn="r"/>
            <a:r>
              <a:rPr lang="en-AU" dirty="0" smtClean="0">
                <a:latin typeface="Arial" pitchFamily="34" charset="0"/>
                <a:cs typeface="Arial" pitchFamily="34" charset="0"/>
              </a:rPr>
              <a:t>-1.791</a:t>
            </a:r>
          </a:p>
          <a:p>
            <a:pPr algn="r"/>
            <a:r>
              <a:rPr lang="en-AU" dirty="0" smtClean="0">
                <a:latin typeface="Arial" pitchFamily="34" charset="0"/>
                <a:cs typeface="Arial" pitchFamily="34" charset="0"/>
              </a:rPr>
              <a:t>-.184</a:t>
            </a:r>
          </a:p>
          <a:p>
            <a:pPr algn="r"/>
            <a:r>
              <a:rPr lang="en-AU" dirty="0" smtClean="0">
                <a:latin typeface="Arial" pitchFamily="34" charset="0"/>
                <a:cs typeface="Arial" pitchFamily="34" charset="0"/>
              </a:rPr>
              <a:t>-7.080</a:t>
            </a:r>
          </a:p>
        </p:txBody>
      </p:sp>
      <p:sp>
        <p:nvSpPr>
          <p:cNvPr id="34" name="Rectangle 33"/>
          <p:cNvSpPr/>
          <p:nvPr/>
        </p:nvSpPr>
        <p:spPr>
          <a:xfrm>
            <a:off x="7238203" y="1368377"/>
            <a:ext cx="885242" cy="3970318"/>
          </a:xfrm>
          <a:prstGeom prst="rect">
            <a:avLst/>
          </a:prstGeom>
        </p:spPr>
        <p:txBody>
          <a:bodyPr wrap="none">
            <a:spAutoFit/>
          </a:bodyPr>
          <a:lstStyle/>
          <a:p>
            <a:pPr algn="ctr"/>
            <a:r>
              <a:rPr lang="en-AU" i="1" dirty="0">
                <a:latin typeface="Arial" pitchFamily="34" charset="0"/>
                <a:cs typeface="Arial" pitchFamily="34" charset="0"/>
              </a:rPr>
              <a:t>t</a:t>
            </a:r>
            <a:r>
              <a:rPr lang="en-AU" dirty="0">
                <a:latin typeface="Arial" pitchFamily="34" charset="0"/>
                <a:cs typeface="Arial" pitchFamily="34" charset="0"/>
              </a:rPr>
              <a:t>-value</a:t>
            </a:r>
          </a:p>
          <a:p>
            <a:pPr algn="r"/>
            <a:r>
              <a:rPr lang="en-AU" dirty="0" smtClean="0">
                <a:latin typeface="Arial" pitchFamily="34" charset="0"/>
                <a:cs typeface="Arial" pitchFamily="34" charset="0"/>
              </a:rPr>
              <a:t>1.409</a:t>
            </a:r>
          </a:p>
          <a:p>
            <a:pPr algn="r"/>
            <a:r>
              <a:rPr lang="en-AU" dirty="0" smtClean="0">
                <a:latin typeface="Arial" pitchFamily="34" charset="0"/>
                <a:cs typeface="Arial" pitchFamily="34" charset="0"/>
              </a:rPr>
              <a:t>-.136</a:t>
            </a:r>
          </a:p>
          <a:p>
            <a:pPr algn="r"/>
            <a:r>
              <a:rPr lang="en-AU" dirty="0" smtClean="0">
                <a:latin typeface="Arial" pitchFamily="34" charset="0"/>
                <a:cs typeface="Arial" pitchFamily="34" charset="0"/>
              </a:rPr>
              <a:t>-.002</a:t>
            </a:r>
          </a:p>
          <a:p>
            <a:pPr algn="r"/>
            <a:r>
              <a:rPr lang="en-AU" dirty="0" smtClean="0">
                <a:latin typeface="Arial" pitchFamily="34" charset="0"/>
                <a:cs typeface="Arial" pitchFamily="34" charset="0"/>
              </a:rPr>
              <a:t>-.920</a:t>
            </a:r>
          </a:p>
          <a:p>
            <a:pPr algn="r"/>
            <a:r>
              <a:rPr lang="en-AU" dirty="0" smtClean="0">
                <a:latin typeface="Arial" pitchFamily="34" charset="0"/>
                <a:cs typeface="Arial" pitchFamily="34" charset="0"/>
              </a:rPr>
              <a:t>-.393</a:t>
            </a:r>
          </a:p>
          <a:p>
            <a:pPr algn="r"/>
            <a:r>
              <a:rPr lang="en-AU" dirty="0" smtClean="0">
                <a:latin typeface="Arial" pitchFamily="34" charset="0"/>
                <a:cs typeface="Arial" pitchFamily="34" charset="0"/>
              </a:rPr>
              <a:t>-2.008</a:t>
            </a:r>
          </a:p>
          <a:p>
            <a:pPr algn="r"/>
            <a:r>
              <a:rPr lang="en-AU" dirty="0" smtClean="0">
                <a:latin typeface="Arial" pitchFamily="34" charset="0"/>
                <a:cs typeface="Arial" pitchFamily="34" charset="0"/>
              </a:rPr>
              <a:t>-5.780</a:t>
            </a:r>
          </a:p>
          <a:p>
            <a:pPr algn="r"/>
            <a:r>
              <a:rPr lang="en-AU" dirty="0" smtClean="0">
                <a:latin typeface="Arial" pitchFamily="34" charset="0"/>
                <a:cs typeface="Arial" pitchFamily="34" charset="0"/>
              </a:rPr>
              <a:t>1.378</a:t>
            </a:r>
          </a:p>
          <a:p>
            <a:pPr algn="r"/>
            <a:r>
              <a:rPr lang="en-AU" dirty="0" smtClean="0">
                <a:latin typeface="Arial" pitchFamily="34" charset="0"/>
                <a:cs typeface="Arial" pitchFamily="34" charset="0"/>
              </a:rPr>
              <a:t>-5.145</a:t>
            </a:r>
          </a:p>
          <a:p>
            <a:pPr algn="r"/>
            <a:r>
              <a:rPr lang="en-AU" dirty="0" smtClean="0">
                <a:latin typeface="Arial" pitchFamily="34" charset="0"/>
                <a:cs typeface="Arial" pitchFamily="34" charset="0"/>
              </a:rPr>
              <a:t>-1.326</a:t>
            </a:r>
          </a:p>
          <a:p>
            <a:pPr algn="r"/>
            <a:r>
              <a:rPr lang="en-AU" dirty="0" smtClean="0">
                <a:latin typeface="Arial" pitchFamily="34" charset="0"/>
                <a:cs typeface="Arial" pitchFamily="34" charset="0"/>
              </a:rPr>
              <a:t>-3.031</a:t>
            </a:r>
          </a:p>
          <a:p>
            <a:pPr algn="r"/>
            <a:r>
              <a:rPr lang="en-AU" dirty="0" smtClean="0">
                <a:latin typeface="Arial" pitchFamily="34" charset="0"/>
                <a:cs typeface="Arial" pitchFamily="34" charset="0"/>
              </a:rPr>
              <a:t>0.197</a:t>
            </a:r>
          </a:p>
          <a:p>
            <a:pPr algn="r"/>
            <a:r>
              <a:rPr lang="en-AU" dirty="0" smtClean="0">
                <a:latin typeface="Arial" pitchFamily="34" charset="0"/>
                <a:cs typeface="Arial" pitchFamily="34" charset="0"/>
              </a:rPr>
              <a:t>-6.048</a:t>
            </a:r>
          </a:p>
        </p:txBody>
      </p:sp>
      <p:sp>
        <p:nvSpPr>
          <p:cNvPr id="35" name="Rectangle 34"/>
          <p:cNvSpPr/>
          <p:nvPr/>
        </p:nvSpPr>
        <p:spPr>
          <a:xfrm>
            <a:off x="3384603" y="1073190"/>
            <a:ext cx="1467068" cy="369332"/>
          </a:xfrm>
          <a:prstGeom prst="rect">
            <a:avLst/>
          </a:prstGeom>
        </p:spPr>
        <p:txBody>
          <a:bodyPr wrap="none">
            <a:spAutoFit/>
          </a:bodyPr>
          <a:lstStyle/>
          <a:p>
            <a:r>
              <a:rPr lang="en-AU" dirty="0" err="1" smtClean="0">
                <a:latin typeface="Arial" pitchFamily="34" charset="0"/>
                <a:cs typeface="Arial" pitchFamily="34" charset="0"/>
              </a:rPr>
              <a:t>Pretest</a:t>
            </a:r>
            <a:r>
              <a:rPr lang="en-AU" dirty="0" smtClean="0">
                <a:latin typeface="Arial" pitchFamily="34" charset="0"/>
                <a:cs typeface="Arial" pitchFamily="34" charset="0"/>
              </a:rPr>
              <a:t> DCE</a:t>
            </a:r>
            <a:endParaRPr lang="en-AU" dirty="0"/>
          </a:p>
        </p:txBody>
      </p:sp>
      <p:sp>
        <p:nvSpPr>
          <p:cNvPr id="36" name="Rectangle 35"/>
          <p:cNvSpPr/>
          <p:nvPr/>
        </p:nvSpPr>
        <p:spPr>
          <a:xfrm>
            <a:off x="6175611" y="1081816"/>
            <a:ext cx="1569660" cy="369332"/>
          </a:xfrm>
          <a:prstGeom prst="rect">
            <a:avLst/>
          </a:prstGeom>
        </p:spPr>
        <p:txBody>
          <a:bodyPr wrap="none">
            <a:spAutoFit/>
          </a:bodyPr>
          <a:lstStyle/>
          <a:p>
            <a:r>
              <a:rPr lang="en-AU" dirty="0" err="1" smtClean="0">
                <a:latin typeface="Arial" pitchFamily="34" charset="0"/>
                <a:cs typeface="Arial" pitchFamily="34" charset="0"/>
              </a:rPr>
              <a:t>Posttest</a:t>
            </a:r>
            <a:r>
              <a:rPr lang="en-AU" dirty="0" smtClean="0">
                <a:latin typeface="Arial" pitchFamily="34" charset="0"/>
                <a:cs typeface="Arial" pitchFamily="34" charset="0"/>
              </a:rPr>
              <a:t> DCE</a:t>
            </a:r>
            <a:endParaRPr lang="en-AU" dirty="0"/>
          </a:p>
        </p:txBody>
      </p:sp>
      <p:cxnSp>
        <p:nvCxnSpPr>
          <p:cNvPr id="37" name="Straight Connector 36"/>
          <p:cNvCxnSpPr/>
          <p:nvPr/>
        </p:nvCxnSpPr>
        <p:spPr>
          <a:xfrm>
            <a:off x="2570673" y="1412798"/>
            <a:ext cx="59429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754500" y="1369725"/>
            <a:ext cx="903709" cy="3970318"/>
          </a:xfrm>
          <a:prstGeom prst="rect">
            <a:avLst/>
          </a:prstGeom>
        </p:spPr>
        <p:txBody>
          <a:bodyPr wrap="none">
            <a:spAutoFit/>
          </a:bodyPr>
          <a:lstStyle/>
          <a:p>
            <a:pPr algn="ctr"/>
            <a:r>
              <a:rPr lang="en-AU" dirty="0">
                <a:latin typeface="Arial" pitchFamily="34" charset="0"/>
                <a:cs typeface="Arial" pitchFamily="34" charset="0"/>
              </a:rPr>
              <a:t>Est. </a:t>
            </a:r>
            <a:r>
              <a:rPr lang="en-AU" dirty="0" smtClean="0">
                <a:latin typeface="Arial" pitchFamily="34" charset="0"/>
                <a:cs typeface="Arial" pitchFamily="34" charset="0"/>
              </a:rPr>
              <a:t>(</a:t>
            </a:r>
            <a:r>
              <a:rPr lang="en-AU" i="1" dirty="0" smtClean="0">
                <a:latin typeface="Symbol" pitchFamily="18" charset="2"/>
                <a:cs typeface="Arial" pitchFamily="34" charset="0"/>
              </a:rPr>
              <a:t>g</a:t>
            </a:r>
            <a:r>
              <a:rPr lang="en-AU" dirty="0" smtClean="0">
                <a:latin typeface="Arial" pitchFamily="34" charset="0"/>
                <a:cs typeface="Arial" pitchFamily="34" charset="0"/>
              </a:rPr>
              <a:t>)</a:t>
            </a:r>
            <a:endParaRPr lang="en-AU" dirty="0">
              <a:latin typeface="Arial" pitchFamily="34" charset="0"/>
              <a:cs typeface="Arial" pitchFamily="34" charset="0"/>
            </a:endParaRPr>
          </a:p>
          <a:p>
            <a:pPr algn="r"/>
            <a:r>
              <a:rPr lang="en-AU" dirty="0" smtClean="0">
                <a:latin typeface="Arial" pitchFamily="34" charset="0"/>
                <a:cs typeface="Arial" pitchFamily="34" charset="0"/>
              </a:rPr>
              <a:t>.013</a:t>
            </a:r>
          </a:p>
          <a:p>
            <a:pPr algn="r"/>
            <a:r>
              <a:rPr lang="en-AU" dirty="0" smtClean="0">
                <a:latin typeface="Arial" pitchFamily="34" charset="0"/>
                <a:cs typeface="Arial" pitchFamily="34" charset="0"/>
              </a:rPr>
              <a:t>-.001</a:t>
            </a:r>
          </a:p>
          <a:p>
            <a:pPr algn="r"/>
            <a:r>
              <a:rPr lang="en-AU" dirty="0" smtClean="0">
                <a:latin typeface="Arial" pitchFamily="34" charset="0"/>
                <a:cs typeface="Arial" pitchFamily="34" charset="0"/>
              </a:rPr>
              <a:t>.000</a:t>
            </a:r>
          </a:p>
          <a:p>
            <a:pPr algn="r"/>
            <a:r>
              <a:rPr lang="en-AU" dirty="0" smtClean="0">
                <a:latin typeface="Arial" pitchFamily="34" charset="0"/>
                <a:cs typeface="Arial" pitchFamily="34" charset="0"/>
              </a:rPr>
              <a:t>-.001</a:t>
            </a:r>
          </a:p>
          <a:p>
            <a:pPr algn="r"/>
            <a:r>
              <a:rPr lang="en-AU" dirty="0" smtClean="0">
                <a:latin typeface="Arial" pitchFamily="34" charset="0"/>
                <a:cs typeface="Arial" pitchFamily="34" charset="0"/>
              </a:rPr>
              <a:t>-.003</a:t>
            </a:r>
          </a:p>
          <a:p>
            <a:pPr algn="r"/>
            <a:r>
              <a:rPr lang="en-AU" u="sng" dirty="0" smtClean="0">
                <a:latin typeface="Arial" pitchFamily="34" charset="0"/>
                <a:cs typeface="Arial" pitchFamily="34" charset="0"/>
              </a:rPr>
              <a:t>-.017</a:t>
            </a:r>
          </a:p>
          <a:p>
            <a:pPr algn="r"/>
            <a:r>
              <a:rPr lang="en-AU" u="sng" dirty="0" smtClean="0">
                <a:latin typeface="Arial" pitchFamily="34" charset="0"/>
                <a:cs typeface="Arial" pitchFamily="34" charset="0"/>
              </a:rPr>
              <a:t>-.061</a:t>
            </a:r>
          </a:p>
          <a:p>
            <a:pPr algn="r"/>
            <a:r>
              <a:rPr lang="en-AU" dirty="0" smtClean="0">
                <a:latin typeface="Arial" pitchFamily="34" charset="0"/>
                <a:cs typeface="Arial" pitchFamily="34" charset="0"/>
              </a:rPr>
              <a:t>.001</a:t>
            </a:r>
          </a:p>
          <a:p>
            <a:pPr algn="r"/>
            <a:r>
              <a:rPr lang="en-AU" u="sng" dirty="0" smtClean="0">
                <a:latin typeface="Arial" pitchFamily="34" charset="0"/>
                <a:cs typeface="Arial" pitchFamily="34" charset="0"/>
              </a:rPr>
              <a:t>-.010</a:t>
            </a:r>
          </a:p>
          <a:p>
            <a:pPr algn="r"/>
            <a:r>
              <a:rPr lang="en-AU" dirty="0" smtClean="0">
                <a:latin typeface="Arial" pitchFamily="34" charset="0"/>
                <a:cs typeface="Arial" pitchFamily="34" charset="0"/>
              </a:rPr>
              <a:t>.000</a:t>
            </a:r>
          </a:p>
          <a:p>
            <a:pPr algn="r"/>
            <a:r>
              <a:rPr lang="en-AU" u="sng" dirty="0" smtClean="0">
                <a:latin typeface="Arial" pitchFamily="34" charset="0"/>
                <a:cs typeface="Arial" pitchFamily="34" charset="0"/>
              </a:rPr>
              <a:t>-.008</a:t>
            </a:r>
          </a:p>
          <a:p>
            <a:pPr algn="r"/>
            <a:r>
              <a:rPr lang="en-AU" dirty="0" smtClean="0">
                <a:latin typeface="Arial" pitchFamily="34" charset="0"/>
                <a:cs typeface="Arial" pitchFamily="34" charset="0"/>
              </a:rPr>
              <a:t>.002</a:t>
            </a:r>
          </a:p>
          <a:p>
            <a:pPr algn="r"/>
            <a:r>
              <a:rPr lang="en-AU" u="sng" dirty="0" smtClean="0">
                <a:latin typeface="Arial" pitchFamily="34" charset="0"/>
                <a:cs typeface="Arial" pitchFamily="34" charset="0"/>
              </a:rPr>
              <a:t>-1.624</a:t>
            </a:r>
          </a:p>
        </p:txBody>
      </p:sp>
      <p:cxnSp>
        <p:nvCxnSpPr>
          <p:cNvPr id="39" name="Straight Connector 38"/>
          <p:cNvCxnSpPr/>
          <p:nvPr/>
        </p:nvCxnSpPr>
        <p:spPr>
          <a:xfrm>
            <a:off x="2541927" y="5581573"/>
            <a:ext cx="59429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356505" y="5246745"/>
            <a:ext cx="4442242" cy="369332"/>
          </a:xfrm>
          <a:prstGeom prst="rect">
            <a:avLst/>
          </a:prstGeom>
        </p:spPr>
        <p:txBody>
          <a:bodyPr wrap="none">
            <a:spAutoFit/>
          </a:bodyPr>
          <a:lstStyle/>
          <a:p>
            <a:r>
              <a:rPr lang="en-AU" dirty="0" err="1" smtClean="0">
                <a:latin typeface="Arial" pitchFamily="34" charset="0"/>
                <a:cs typeface="Arial" pitchFamily="34" charset="0"/>
              </a:rPr>
              <a:t>Pretest</a:t>
            </a:r>
            <a:r>
              <a:rPr lang="en-AU" dirty="0" smtClean="0">
                <a:latin typeface="Arial" pitchFamily="34" charset="0"/>
                <a:cs typeface="Arial" pitchFamily="34" charset="0"/>
              </a:rPr>
              <a:t> DCE → </a:t>
            </a:r>
            <a:r>
              <a:rPr lang="en-AU" dirty="0" err="1" smtClean="0">
                <a:latin typeface="Arial" pitchFamily="34" charset="0"/>
                <a:cs typeface="Arial" pitchFamily="34" charset="0"/>
              </a:rPr>
              <a:t>Posttest</a:t>
            </a:r>
            <a:r>
              <a:rPr lang="en-AU" dirty="0" smtClean="0">
                <a:latin typeface="Arial" pitchFamily="34" charset="0"/>
                <a:cs typeface="Arial" pitchFamily="34" charset="0"/>
              </a:rPr>
              <a:t> DCE Regression</a:t>
            </a:r>
            <a:endParaRPr lang="en-AU" dirty="0"/>
          </a:p>
        </p:txBody>
      </p:sp>
      <p:sp>
        <p:nvSpPr>
          <p:cNvPr id="2" name="Rectangle 1"/>
          <p:cNvSpPr/>
          <p:nvPr/>
        </p:nvSpPr>
        <p:spPr>
          <a:xfrm>
            <a:off x="4095691" y="5523107"/>
            <a:ext cx="999694" cy="646331"/>
          </a:xfrm>
          <a:prstGeom prst="rect">
            <a:avLst/>
          </a:prstGeom>
        </p:spPr>
        <p:txBody>
          <a:bodyPr wrap="square">
            <a:spAutoFit/>
          </a:bodyPr>
          <a:lstStyle/>
          <a:p>
            <a:pPr algn="ctr"/>
            <a:r>
              <a:rPr lang="en-AU" dirty="0" smtClean="0">
                <a:latin typeface="Arial" pitchFamily="34" charset="0"/>
                <a:cs typeface="Arial" pitchFamily="34" charset="0"/>
              </a:rPr>
              <a:t> Est. (</a:t>
            </a:r>
            <a:r>
              <a:rPr lang="en-AU" i="1" dirty="0" smtClean="0">
                <a:latin typeface="Symbol" panose="05050102010706020507" pitchFamily="18" charset="2"/>
                <a:cs typeface="Arial" pitchFamily="34" charset="0"/>
              </a:rPr>
              <a:t>b</a:t>
            </a:r>
            <a:r>
              <a:rPr lang="en-AU" dirty="0" smtClean="0">
                <a:latin typeface="Arial" pitchFamily="34" charset="0"/>
                <a:cs typeface="Arial" pitchFamily="34" charset="0"/>
              </a:rPr>
              <a:t>)</a:t>
            </a:r>
            <a:endParaRPr lang="en-AU" dirty="0">
              <a:latin typeface="Arial" pitchFamily="34" charset="0"/>
              <a:cs typeface="Arial" pitchFamily="34" charset="0"/>
            </a:endParaRPr>
          </a:p>
          <a:p>
            <a:pPr algn="ctr"/>
            <a:r>
              <a:rPr lang="en-AU" u="sng" dirty="0" smtClean="0">
                <a:latin typeface="Arial" pitchFamily="34" charset="0"/>
                <a:cs typeface="Arial" pitchFamily="34" charset="0"/>
              </a:rPr>
              <a:t>3.599</a:t>
            </a:r>
            <a:endParaRPr lang="en-AU" u="sng" dirty="0">
              <a:latin typeface="Arial" pitchFamily="34" charset="0"/>
              <a:cs typeface="Arial" pitchFamily="34" charset="0"/>
            </a:endParaRPr>
          </a:p>
        </p:txBody>
      </p:sp>
      <p:sp>
        <p:nvSpPr>
          <p:cNvPr id="41" name="Rectangle 40"/>
          <p:cNvSpPr/>
          <p:nvPr/>
        </p:nvSpPr>
        <p:spPr>
          <a:xfrm>
            <a:off x="6163063" y="5528865"/>
            <a:ext cx="999694" cy="646331"/>
          </a:xfrm>
          <a:prstGeom prst="rect">
            <a:avLst/>
          </a:prstGeom>
        </p:spPr>
        <p:txBody>
          <a:bodyPr wrap="square">
            <a:spAutoFit/>
          </a:bodyPr>
          <a:lstStyle/>
          <a:p>
            <a:pPr algn="ctr"/>
            <a:r>
              <a:rPr lang="en-AU" i="1" dirty="0">
                <a:latin typeface="Arial" pitchFamily="34" charset="0"/>
                <a:cs typeface="Arial" pitchFamily="34" charset="0"/>
              </a:rPr>
              <a:t>t</a:t>
            </a:r>
            <a:r>
              <a:rPr lang="en-AU" dirty="0">
                <a:latin typeface="Arial" pitchFamily="34" charset="0"/>
                <a:cs typeface="Arial" pitchFamily="34" charset="0"/>
              </a:rPr>
              <a:t>-value</a:t>
            </a:r>
          </a:p>
          <a:p>
            <a:pPr algn="ctr"/>
            <a:r>
              <a:rPr lang="en-AU" dirty="0" smtClean="0">
                <a:latin typeface="Arial" pitchFamily="34" charset="0"/>
                <a:cs typeface="Arial" pitchFamily="34" charset="0"/>
              </a:rPr>
              <a:t>13.654</a:t>
            </a:r>
            <a:endParaRPr lang="en-AU" dirty="0">
              <a:latin typeface="Arial" pitchFamily="34" charset="0"/>
              <a:cs typeface="Arial" pitchFamily="34" charset="0"/>
            </a:endParaRPr>
          </a:p>
        </p:txBody>
      </p:sp>
    </p:spTree>
    <p:extLst>
      <p:ext uri="{BB962C8B-B14F-4D97-AF65-F5344CB8AC3E}">
        <p14:creationId xmlns:p14="http://schemas.microsoft.com/office/powerpoint/2010/main" val="3948825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r>
              <a:rPr lang="en-AU" dirty="0"/>
              <a:t>Cam Rungie </a:t>
            </a:r>
            <a:r>
              <a:rPr lang="en-AU" dirty="0" smtClean="0"/>
              <a:t>(UQ), </a:t>
            </a:r>
            <a:r>
              <a:rPr lang="en-AU" dirty="0"/>
              <a:t>Jordan </a:t>
            </a:r>
            <a:r>
              <a:rPr lang="en-AU" sz="1800" dirty="0">
                <a:latin typeface="Arial" pitchFamily="34" charset="0"/>
                <a:cs typeface="Arial" pitchFamily="34" charset="0"/>
              </a:rPr>
              <a:t>Louviere (</a:t>
            </a:r>
            <a:r>
              <a:rPr lang="en-AU" sz="1800" dirty="0" smtClean="0">
                <a:latin typeface="Arial" pitchFamily="34" charset="0"/>
                <a:cs typeface="Arial" pitchFamily="34" charset="0"/>
              </a:rPr>
              <a:t>UniSA), and </a:t>
            </a:r>
            <a:r>
              <a:rPr lang="en-AU" sz="1800" dirty="0">
                <a:latin typeface="Arial" pitchFamily="34" charset="0"/>
                <a:cs typeface="Arial" pitchFamily="34" charset="0"/>
              </a:rPr>
              <a:t>Len Coote (UQ) win an Australian Research Council (ARC) discovery project. </a:t>
            </a:r>
            <a:r>
              <a:rPr lang="en-AU" sz="1800" dirty="0" smtClean="0">
                <a:latin typeface="Arial" pitchFamily="34" charset="0"/>
                <a:cs typeface="Arial" pitchFamily="34" charset="0"/>
              </a:rPr>
              <a:t>The </a:t>
            </a:r>
            <a:r>
              <a:rPr lang="en-AU" sz="1800" dirty="0">
                <a:latin typeface="Arial" pitchFamily="34" charset="0"/>
                <a:cs typeface="Arial" pitchFamily="34" charset="0"/>
              </a:rPr>
              <a:t>grant is titled “Latent Variables in Discrete Choice </a:t>
            </a:r>
            <a:r>
              <a:rPr lang="en-AU" sz="1800" dirty="0" smtClean="0">
                <a:latin typeface="Arial" pitchFamily="34" charset="0"/>
                <a:cs typeface="Arial" pitchFamily="34" charset="0"/>
              </a:rPr>
              <a:t>Experiments” (yrs2008-10).</a:t>
            </a:r>
            <a:endParaRPr lang="en-AU" sz="1800" dirty="0">
              <a:latin typeface="Arial" pitchFamily="34" charset="0"/>
              <a:cs typeface="Arial" pitchFamily="34" charset="0"/>
            </a:endParaRPr>
          </a:p>
          <a:p>
            <a:pPr>
              <a:lnSpc>
                <a:spcPct val="80000"/>
              </a:lnSpc>
              <a:buFont typeface="Arial" pitchFamily="34" charset="0"/>
              <a:buChar char="•"/>
            </a:pPr>
            <a:endParaRPr lang="en-AU" sz="1800" dirty="0">
              <a:latin typeface="Arial" pitchFamily="34" charset="0"/>
              <a:cs typeface="Arial" pitchFamily="34" charset="0"/>
            </a:endParaRPr>
          </a:p>
          <a:p>
            <a:pPr>
              <a:lnSpc>
                <a:spcPct val="80000"/>
              </a:lnSpc>
              <a:buFont typeface="Arial" pitchFamily="34" charset="0"/>
              <a:buChar char="•"/>
            </a:pPr>
            <a:r>
              <a:rPr lang="en-AU" sz="1800" dirty="0" smtClean="0">
                <a:latin typeface="Arial" pitchFamily="34" charset="0"/>
                <a:cs typeface="Arial" pitchFamily="34" charset="0"/>
              </a:rPr>
              <a:t>Their collaboration leads to the development of a </a:t>
            </a:r>
            <a:r>
              <a:rPr lang="en-AU" sz="1800" dirty="0">
                <a:latin typeface="Arial" pitchFamily="34" charset="0"/>
                <a:cs typeface="Arial" pitchFamily="34" charset="0"/>
              </a:rPr>
              <a:t>very general choice </a:t>
            </a:r>
            <a:r>
              <a:rPr lang="en-AU" sz="1800" dirty="0" smtClean="0">
                <a:latin typeface="Arial" pitchFamily="34" charset="0"/>
                <a:cs typeface="Arial" pitchFamily="34" charset="0"/>
              </a:rPr>
              <a:t>model termed Structural Choice Modelling (SCM). The </a:t>
            </a:r>
            <a:r>
              <a:rPr lang="en-AU" sz="1800" dirty="0">
                <a:latin typeface="Arial" pitchFamily="34" charset="0"/>
                <a:cs typeface="Arial" pitchFamily="34" charset="0"/>
              </a:rPr>
              <a:t>model </a:t>
            </a:r>
            <a:r>
              <a:rPr lang="en-AU" sz="1800" dirty="0" smtClean="0">
                <a:latin typeface="Arial" pitchFamily="34" charset="0"/>
                <a:cs typeface="Arial" pitchFamily="34" charset="0"/>
              </a:rPr>
              <a:t>subsumes existing models </a:t>
            </a:r>
            <a:r>
              <a:rPr lang="en-AU" sz="1800" dirty="0">
                <a:latin typeface="Arial" pitchFamily="34" charset="0"/>
                <a:cs typeface="Arial" pitchFamily="34" charset="0"/>
              </a:rPr>
              <a:t>as special </a:t>
            </a:r>
            <a:r>
              <a:rPr lang="en-AU" sz="1800" dirty="0" smtClean="0">
                <a:latin typeface="Arial" pitchFamily="34" charset="0"/>
                <a:cs typeface="Arial" pitchFamily="34" charset="0"/>
              </a:rPr>
              <a:t>cases </a:t>
            </a:r>
            <a:r>
              <a:rPr lang="en-AU" sz="1800" dirty="0">
                <a:latin typeface="Arial" pitchFamily="34" charset="0"/>
                <a:cs typeface="Arial" pitchFamily="34" charset="0"/>
              </a:rPr>
              <a:t>(e.g., conditional </a:t>
            </a:r>
            <a:r>
              <a:rPr lang="en-AU" sz="1800" dirty="0" smtClean="0">
                <a:latin typeface="Arial" pitchFamily="34" charset="0"/>
                <a:cs typeface="Arial" pitchFamily="34" charset="0"/>
              </a:rPr>
              <a:t>and </a:t>
            </a:r>
            <a:r>
              <a:rPr lang="en-AU" sz="1800" dirty="0">
                <a:latin typeface="Arial" pitchFamily="34" charset="0"/>
                <a:cs typeface="Arial" pitchFamily="34" charset="0"/>
              </a:rPr>
              <a:t>mixed </a:t>
            </a:r>
            <a:r>
              <a:rPr lang="en-AU" sz="1800" dirty="0" err="1">
                <a:latin typeface="Arial" pitchFamily="34" charset="0"/>
                <a:cs typeface="Arial" pitchFamily="34" charset="0"/>
              </a:rPr>
              <a:t>logit</a:t>
            </a:r>
            <a:r>
              <a:rPr lang="en-AU" sz="1800" dirty="0" smtClean="0">
                <a:latin typeface="Arial" pitchFamily="34" charset="0"/>
                <a:cs typeface="Arial" pitchFamily="34" charset="0"/>
              </a:rPr>
              <a:t>) and is especially designed to incorporate latent variables.</a:t>
            </a:r>
            <a:endParaRPr lang="en-AU" sz="1800" dirty="0">
              <a:latin typeface="Arial" pitchFamily="34" charset="0"/>
              <a:cs typeface="Arial" pitchFamily="34" charset="0"/>
            </a:endParaRPr>
          </a:p>
          <a:p>
            <a:pPr marL="0" indent="0">
              <a:lnSpc>
                <a:spcPct val="80000"/>
              </a:lnSpc>
              <a:buNone/>
            </a:pPr>
            <a:endParaRPr lang="en-AU" sz="1800" dirty="0">
              <a:latin typeface="Arial" pitchFamily="34" charset="0"/>
              <a:cs typeface="Arial" pitchFamily="34" charset="0"/>
            </a:endParaRPr>
          </a:p>
          <a:p>
            <a:pPr>
              <a:lnSpc>
                <a:spcPct val="80000"/>
              </a:lnSpc>
              <a:buFont typeface="Arial" pitchFamily="34" charset="0"/>
              <a:buChar char="•"/>
            </a:pPr>
            <a:r>
              <a:rPr lang="en-AU" sz="1800" dirty="0">
                <a:latin typeface="Arial" pitchFamily="34" charset="0"/>
                <a:cs typeface="Arial" pitchFamily="34" charset="0"/>
              </a:rPr>
              <a:t>Rungie writes the </a:t>
            </a:r>
            <a:r>
              <a:rPr lang="en-AU" sz="1800" dirty="0" err="1" smtClean="0">
                <a:latin typeface="Arial" pitchFamily="34" charset="0"/>
                <a:cs typeface="Arial" pitchFamily="34" charset="0"/>
              </a:rPr>
              <a:t>DisCoS</a:t>
            </a:r>
            <a:r>
              <a:rPr lang="en-AU" sz="1800" dirty="0" smtClean="0">
                <a:latin typeface="Arial" pitchFamily="34" charset="0"/>
                <a:cs typeface="Arial" pitchFamily="34" charset="0"/>
              </a:rPr>
              <a:t> software </a:t>
            </a:r>
            <a:r>
              <a:rPr lang="en-AU" sz="1800" dirty="0">
                <a:latin typeface="Arial" pitchFamily="34" charset="0"/>
                <a:cs typeface="Arial" pitchFamily="34" charset="0"/>
              </a:rPr>
              <a:t>(</a:t>
            </a:r>
            <a:r>
              <a:rPr lang="en-AU" sz="1800" b="1" dirty="0">
                <a:latin typeface="Arial" pitchFamily="34" charset="0"/>
                <a:cs typeface="Arial" pitchFamily="34" charset="0"/>
              </a:rPr>
              <a:t>Dis</a:t>
            </a:r>
            <a:r>
              <a:rPr lang="en-AU" sz="1800" dirty="0">
                <a:latin typeface="Arial" pitchFamily="34" charset="0"/>
                <a:cs typeface="Arial" pitchFamily="34" charset="0"/>
              </a:rPr>
              <a:t>crete </a:t>
            </a:r>
            <a:r>
              <a:rPr lang="en-AU" sz="1800" b="1" dirty="0">
                <a:latin typeface="Arial" pitchFamily="34" charset="0"/>
                <a:cs typeface="Arial" pitchFamily="34" charset="0"/>
              </a:rPr>
              <a:t>C</a:t>
            </a:r>
            <a:r>
              <a:rPr lang="en-AU" sz="1800" dirty="0">
                <a:latin typeface="Arial" pitchFamily="34" charset="0"/>
                <a:cs typeface="Arial" pitchFamily="34" charset="0"/>
              </a:rPr>
              <a:t>h</a:t>
            </a:r>
            <a:r>
              <a:rPr lang="en-AU" sz="1800" b="1" dirty="0">
                <a:latin typeface="Arial" pitchFamily="34" charset="0"/>
                <a:cs typeface="Arial" pitchFamily="34" charset="0"/>
              </a:rPr>
              <a:t>o</a:t>
            </a:r>
            <a:r>
              <a:rPr lang="en-AU" sz="1800" dirty="0">
                <a:latin typeface="Arial" pitchFamily="34" charset="0"/>
                <a:cs typeface="Arial" pitchFamily="34" charset="0"/>
              </a:rPr>
              <a:t>ice </a:t>
            </a:r>
            <a:r>
              <a:rPr lang="en-AU" sz="1800" b="1" dirty="0">
                <a:latin typeface="Arial" pitchFamily="34" charset="0"/>
                <a:cs typeface="Arial" pitchFamily="34" charset="0"/>
              </a:rPr>
              <a:t>S</a:t>
            </a:r>
            <a:r>
              <a:rPr lang="en-AU" sz="1800" dirty="0">
                <a:latin typeface="Arial" pitchFamily="34" charset="0"/>
                <a:cs typeface="Arial" pitchFamily="34" charset="0"/>
              </a:rPr>
              <a:t>oftware) for data processing and model estimation. </a:t>
            </a:r>
            <a:r>
              <a:rPr lang="en-AU" sz="1800" dirty="0" smtClean="0">
                <a:latin typeface="Arial" pitchFamily="34" charset="0"/>
                <a:cs typeface="Arial" pitchFamily="34" charset="0"/>
              </a:rPr>
              <a:t>Users </a:t>
            </a:r>
            <a:r>
              <a:rPr lang="en-AU" sz="1800" dirty="0">
                <a:latin typeface="Arial" pitchFamily="34" charset="0"/>
                <a:cs typeface="Arial" pitchFamily="34" charset="0"/>
              </a:rPr>
              <a:t>can specify models in a matrix-oriented way or use a </a:t>
            </a:r>
            <a:r>
              <a:rPr lang="en-AU" sz="1800" dirty="0" smtClean="0">
                <a:latin typeface="Arial" pitchFamily="34" charset="0"/>
                <a:cs typeface="Arial" pitchFamily="34" charset="0"/>
              </a:rPr>
              <a:t>graphical user interface. </a:t>
            </a:r>
            <a:r>
              <a:rPr lang="en-AU" sz="1800" dirty="0" err="1" smtClean="0">
                <a:latin typeface="Arial" pitchFamily="34" charset="0"/>
                <a:cs typeface="Arial" pitchFamily="34" charset="0"/>
              </a:rPr>
              <a:t>DisCoS</a:t>
            </a:r>
            <a:r>
              <a:rPr lang="en-AU" sz="1800" dirty="0" smtClean="0">
                <a:latin typeface="Arial" pitchFamily="34" charset="0"/>
                <a:cs typeface="Arial" pitchFamily="34" charset="0"/>
              </a:rPr>
              <a:t> </a:t>
            </a:r>
            <a:r>
              <a:rPr lang="en-AU" sz="1800" dirty="0">
                <a:latin typeface="Arial" pitchFamily="34" charset="0"/>
                <a:cs typeface="Arial" pitchFamily="34" charset="0"/>
              </a:rPr>
              <a:t>runs in MATLAB, a commercial </a:t>
            </a:r>
            <a:r>
              <a:rPr lang="en-AU" sz="1800" dirty="0" smtClean="0">
                <a:latin typeface="Arial" pitchFamily="34" charset="0"/>
                <a:cs typeface="Arial" pitchFamily="34" charset="0"/>
              </a:rPr>
              <a:t>programming </a:t>
            </a:r>
            <a:r>
              <a:rPr lang="en-AU" sz="1800" dirty="0">
                <a:latin typeface="Arial" pitchFamily="34" charset="0"/>
                <a:cs typeface="Arial" pitchFamily="34" charset="0"/>
              </a:rPr>
              <a:t>environment.</a:t>
            </a:r>
          </a:p>
        </p:txBody>
      </p:sp>
      <p:sp>
        <p:nvSpPr>
          <p:cNvPr id="3" name="Content Placeholder 2"/>
          <p:cNvSpPr>
            <a:spLocks noGrp="1"/>
          </p:cNvSpPr>
          <p:nvPr>
            <p:ph sz="quarter" idx="11"/>
          </p:nvPr>
        </p:nvSpPr>
        <p:spPr>
          <a:xfrm>
            <a:off x="522455" y="234968"/>
            <a:ext cx="6861756" cy="894282"/>
          </a:xfrm>
        </p:spPr>
        <p:txBody>
          <a:bodyPr/>
          <a:lstStyle/>
          <a:p>
            <a:r>
              <a:rPr lang="en-AU" sz="2400" dirty="0" smtClean="0">
                <a:latin typeface="Arial" pitchFamily="34" charset="0"/>
                <a:cs typeface="Arial" pitchFamily="34" charset="0"/>
              </a:rPr>
              <a:t>Structural Choice Modelling (Background)</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3509"/>
            <a:ext cx="2133600" cy="365125"/>
          </a:xfrm>
        </p:spPr>
        <p:txBody>
          <a:bodyPr/>
          <a:lstStyle/>
          <a:p>
            <a:fld id="{1915DCDC-0AC1-B24F-A2B1-2DFA15BB6016}" type="slidenum">
              <a:rPr lang="en-US" smtClean="0"/>
              <a:t>3</a:t>
            </a:fld>
            <a:endParaRPr lang="en-US" dirty="0"/>
          </a:p>
        </p:txBody>
      </p:sp>
    </p:spTree>
    <p:extLst>
      <p:ext uri="{BB962C8B-B14F-4D97-AF65-F5344CB8AC3E}">
        <p14:creationId xmlns:p14="http://schemas.microsoft.com/office/powerpoint/2010/main" val="987105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r>
              <a:rPr lang="en-AU" dirty="0" smtClean="0"/>
              <a:t>Respondents in aggregate prefer experiences of shorter duration, service by an experienced phlebotomist, and receiving higher value meals. Aggregate preferences are next strongest for shorter travel distances and for the availability of (take home) health reports.</a:t>
            </a:r>
            <a:endParaRPr lang="en-AU" dirty="0"/>
          </a:p>
          <a:p>
            <a:pPr marL="0" indent="0">
              <a:buNone/>
            </a:pPr>
            <a:r>
              <a:rPr lang="en-AU" dirty="0"/>
              <a:t> </a:t>
            </a:r>
          </a:p>
          <a:p>
            <a:r>
              <a:rPr lang="en-AU" dirty="0" smtClean="0"/>
              <a:t>The estimates of the means for the “would not donate” alternatives are negative and significant </a:t>
            </a:r>
            <a:r>
              <a:rPr lang="en-AU" i="1" dirty="0" smtClean="0"/>
              <a:t>(p</a:t>
            </a:r>
            <a:r>
              <a:rPr lang="en-AU" dirty="0" smtClean="0"/>
              <a:t> &lt; .05). This implies respondents are more likely to choose to donate than not to donate (this result must be reconciled with the sample)</a:t>
            </a:r>
            <a:r>
              <a:rPr lang="en-AU" i="1" dirty="0" smtClean="0"/>
              <a:t>.</a:t>
            </a:r>
          </a:p>
          <a:p>
            <a:endParaRPr lang="en-AU" i="1" dirty="0"/>
          </a:p>
          <a:p>
            <a:r>
              <a:rPr lang="en-AU" dirty="0" smtClean="0"/>
              <a:t>The interaction effects have the expected signs, but two of the three effects are attenuated to the point of non-significance. The importance of urgency in increasing the likelihood of donation behaviour should be regarded as a “core” result.</a:t>
            </a:r>
            <a:endParaRPr lang="en-AU" dirty="0"/>
          </a:p>
        </p:txBody>
      </p:sp>
      <p:sp>
        <p:nvSpPr>
          <p:cNvPr id="3" name="Content Placeholder 2"/>
          <p:cNvSpPr>
            <a:spLocks noGrp="1"/>
          </p:cNvSpPr>
          <p:nvPr>
            <p:ph sz="quarter" idx="11"/>
          </p:nvPr>
        </p:nvSpPr>
        <p:spPr>
          <a:xfrm>
            <a:off x="495560" y="234968"/>
            <a:ext cx="6210030" cy="894282"/>
          </a:xfrm>
        </p:spPr>
        <p:txBody>
          <a:bodyPr/>
          <a:lstStyle/>
          <a:p>
            <a:r>
              <a:rPr lang="en-AU" sz="2400" dirty="0" smtClean="0">
                <a:latin typeface="Arial" pitchFamily="34" charset="0"/>
                <a:cs typeface="Arial" pitchFamily="34" charset="0"/>
              </a:rPr>
              <a:t>Interpreting M(5): Means (</a:t>
            </a:r>
            <a:r>
              <a:rPr lang="en-AU" sz="2400" i="1" dirty="0" err="1" smtClean="0">
                <a:latin typeface="Symbol" pitchFamily="18" charset="2"/>
              </a:rPr>
              <a:t>m</a:t>
            </a:r>
            <a:r>
              <a:rPr lang="en-AU" sz="2400" i="1" baseline="-25000" dirty="0" err="1" smtClean="0">
                <a:latin typeface="Symbol" pitchFamily="18" charset="2"/>
              </a:rPr>
              <a:t>e</a:t>
            </a:r>
            <a:r>
              <a:rPr lang="en-AU" sz="2400" dirty="0" err="1" smtClean="0">
                <a:latin typeface="Arial" pitchFamily="34" charset="0"/>
                <a:cs typeface="Arial" pitchFamily="34" charset="0"/>
              </a:rPr>
              <a:t>’s</a:t>
            </a:r>
            <a:r>
              <a:rPr lang="en-AU" sz="2400" dirty="0" smtClean="0">
                <a:latin typeface="Arial" pitchFamily="34" charset="0"/>
                <a:cs typeface="Arial" pitchFamily="34" charset="0"/>
              </a:rPr>
              <a:t>)</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79145"/>
            <a:ext cx="2133600" cy="365125"/>
          </a:xfrm>
        </p:spPr>
        <p:txBody>
          <a:bodyPr/>
          <a:lstStyle/>
          <a:p>
            <a:fld id="{1915DCDC-0AC1-B24F-A2B1-2DFA15BB6016}" type="slidenum">
              <a:rPr lang="en-US" smtClean="0"/>
              <a:t>30</a:t>
            </a:fld>
            <a:endParaRPr lang="en-US" dirty="0"/>
          </a:p>
        </p:txBody>
      </p:sp>
    </p:spTree>
    <p:extLst>
      <p:ext uri="{BB962C8B-B14F-4D97-AF65-F5344CB8AC3E}">
        <p14:creationId xmlns:p14="http://schemas.microsoft.com/office/powerpoint/2010/main" val="2589595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r>
              <a:rPr lang="en-AU" dirty="0" smtClean="0"/>
              <a:t>The regression coefficients for the effects of </a:t>
            </a:r>
            <a:r>
              <a:rPr lang="en-AU" i="1" dirty="0" smtClean="0">
                <a:latin typeface="Symbol" panose="05050102010706020507" pitchFamily="18" charset="2"/>
              </a:rPr>
              <a:t>x</a:t>
            </a:r>
            <a:r>
              <a:rPr lang="en-AU" baseline="-25000" dirty="0" smtClean="0"/>
              <a:t>1</a:t>
            </a:r>
            <a:r>
              <a:rPr lang="en-AU" dirty="0" smtClean="0"/>
              <a:t> and </a:t>
            </a:r>
            <a:r>
              <a:rPr lang="en-AU" i="1" dirty="0" smtClean="0">
                <a:latin typeface="Symbol" panose="05050102010706020507" pitchFamily="18" charset="2"/>
              </a:rPr>
              <a:t>x</a:t>
            </a:r>
            <a:r>
              <a:rPr lang="en-AU" baseline="-25000" dirty="0" smtClean="0"/>
              <a:t>2</a:t>
            </a:r>
            <a:r>
              <a:rPr lang="en-AU" dirty="0" smtClean="0"/>
              <a:t> on respondent preferences for phlebotomist experience, meal value, and the “not donate” alternative are negative and significant, respectively, in the </a:t>
            </a:r>
            <a:r>
              <a:rPr lang="en-AU" dirty="0" err="1" smtClean="0"/>
              <a:t>pretest</a:t>
            </a:r>
            <a:r>
              <a:rPr lang="en-AU" dirty="0" smtClean="0"/>
              <a:t> and </a:t>
            </a:r>
            <a:r>
              <a:rPr lang="en-AU" dirty="0" err="1" smtClean="0"/>
              <a:t>posttest</a:t>
            </a:r>
            <a:r>
              <a:rPr lang="en-AU" dirty="0" smtClean="0"/>
              <a:t> DCEs.</a:t>
            </a:r>
          </a:p>
          <a:p>
            <a:pPr marL="0" indent="0">
              <a:buNone/>
            </a:pPr>
            <a:endParaRPr lang="en-AU" dirty="0"/>
          </a:p>
          <a:p>
            <a:r>
              <a:rPr lang="en-AU" dirty="0" smtClean="0"/>
              <a:t>This pattern of results gives insight into how respondents differ in relation to their preferences (i.e., preference heterogeneity). That is, respondents differ in relation to the emphasis they place on phlebotomist </a:t>
            </a:r>
            <a:r>
              <a:rPr lang="en-AU" dirty="0"/>
              <a:t>experience, meal value, and not donating. </a:t>
            </a:r>
            <a:endParaRPr lang="en-AU" dirty="0" smtClean="0"/>
          </a:p>
          <a:p>
            <a:endParaRPr lang="en-AU" dirty="0"/>
          </a:p>
          <a:p>
            <a:r>
              <a:rPr lang="en-AU" dirty="0" smtClean="0"/>
              <a:t>Further, the sign and significance of the regression coefficients provide insight into how respondents frame their choices. Respondents placing emphasis on phlebotomist experience also place emphasis on meal value, for example.</a:t>
            </a:r>
          </a:p>
        </p:txBody>
      </p:sp>
      <p:sp>
        <p:nvSpPr>
          <p:cNvPr id="3" name="Content Placeholder 2"/>
          <p:cNvSpPr>
            <a:spLocks noGrp="1"/>
          </p:cNvSpPr>
          <p:nvPr>
            <p:ph sz="quarter" idx="11"/>
          </p:nvPr>
        </p:nvSpPr>
        <p:spPr>
          <a:xfrm>
            <a:off x="495559" y="234968"/>
            <a:ext cx="6992169" cy="894282"/>
          </a:xfrm>
        </p:spPr>
        <p:txBody>
          <a:bodyPr/>
          <a:lstStyle/>
          <a:p>
            <a:r>
              <a:rPr lang="en-AU" sz="2400" dirty="0" smtClean="0">
                <a:latin typeface="Arial" pitchFamily="34" charset="0"/>
                <a:cs typeface="Arial" pitchFamily="34" charset="0"/>
              </a:rPr>
              <a:t>Interpreting M(5): Regression Coefficients (</a:t>
            </a:r>
            <a:r>
              <a:rPr lang="en-AU" sz="2400" i="1" dirty="0" smtClean="0">
                <a:latin typeface="Symbol" pitchFamily="18" charset="2"/>
              </a:rPr>
              <a:t>g</a:t>
            </a:r>
            <a:r>
              <a:rPr lang="en-AU" sz="2400" dirty="0" smtClean="0">
                <a:latin typeface="Arial" pitchFamily="34" charset="0"/>
                <a:cs typeface="Arial" pitchFamily="34" charset="0"/>
              </a:rPr>
              <a:t>’s)</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3509"/>
            <a:ext cx="2133600" cy="365125"/>
          </a:xfrm>
        </p:spPr>
        <p:txBody>
          <a:bodyPr/>
          <a:lstStyle/>
          <a:p>
            <a:fld id="{1915DCDC-0AC1-B24F-A2B1-2DFA15BB6016}" type="slidenum">
              <a:rPr lang="en-US" smtClean="0"/>
              <a:t>31</a:t>
            </a:fld>
            <a:endParaRPr lang="en-US" dirty="0"/>
          </a:p>
        </p:txBody>
      </p:sp>
    </p:spTree>
    <p:extLst>
      <p:ext uri="{BB962C8B-B14F-4D97-AF65-F5344CB8AC3E}">
        <p14:creationId xmlns:p14="http://schemas.microsoft.com/office/powerpoint/2010/main" val="2589595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r>
              <a:rPr lang="en-AU" dirty="0" smtClean="0"/>
              <a:t>The regression coefficient for the effect of </a:t>
            </a:r>
            <a:r>
              <a:rPr lang="en-AU" i="1" dirty="0" smtClean="0">
                <a:latin typeface="Symbol" panose="05050102010706020507" pitchFamily="18" charset="2"/>
              </a:rPr>
              <a:t>x</a:t>
            </a:r>
            <a:r>
              <a:rPr lang="en-AU" baseline="-25000" dirty="0" smtClean="0"/>
              <a:t>1</a:t>
            </a:r>
            <a:r>
              <a:rPr lang="en-AU" dirty="0" smtClean="0"/>
              <a:t> on </a:t>
            </a:r>
            <a:r>
              <a:rPr lang="en-AU" i="1" dirty="0" smtClean="0">
                <a:latin typeface="Symbol" panose="05050102010706020507" pitchFamily="18" charset="2"/>
              </a:rPr>
              <a:t>x</a:t>
            </a:r>
            <a:r>
              <a:rPr lang="en-AU" baseline="-25000" dirty="0" smtClean="0"/>
              <a:t>2</a:t>
            </a:r>
            <a:r>
              <a:rPr lang="en-AU" dirty="0" smtClean="0"/>
              <a:t> is strongly positive and significant (</a:t>
            </a:r>
            <a:r>
              <a:rPr lang="en-AU" i="1" dirty="0" smtClean="0"/>
              <a:t>p </a:t>
            </a:r>
            <a:r>
              <a:rPr lang="en-AU" dirty="0" smtClean="0"/>
              <a:t>&lt; .05). This implies stability in the preference variation (heterogeneity) across the </a:t>
            </a:r>
            <a:r>
              <a:rPr lang="en-AU" dirty="0" err="1" smtClean="0"/>
              <a:t>pretest</a:t>
            </a:r>
            <a:r>
              <a:rPr lang="en-AU" dirty="0" smtClean="0"/>
              <a:t> and </a:t>
            </a:r>
            <a:r>
              <a:rPr lang="en-AU" dirty="0" err="1" smtClean="0"/>
              <a:t>posttest</a:t>
            </a:r>
            <a:r>
              <a:rPr lang="en-AU" dirty="0" smtClean="0"/>
              <a:t> DCEs.</a:t>
            </a:r>
          </a:p>
          <a:p>
            <a:endParaRPr lang="en-AU" dirty="0"/>
          </a:p>
          <a:p>
            <a:r>
              <a:rPr lang="en-AU" dirty="0" smtClean="0"/>
              <a:t>Moreover, the regression coefficient is greater than one which supports the </a:t>
            </a:r>
            <a:r>
              <a:rPr lang="en-AU" dirty="0"/>
              <a:t>global validity </a:t>
            </a:r>
            <a:r>
              <a:rPr lang="en-AU" dirty="0" smtClean="0"/>
              <a:t>of the embedded experiment. The behavioural experiment has had the effect of introducing variation into donation choices (i.e., respondents differ per the intervention).</a:t>
            </a:r>
          </a:p>
          <a:p>
            <a:pPr marL="0" indent="0">
              <a:buNone/>
            </a:pPr>
            <a:endParaRPr lang="en-AU" dirty="0"/>
          </a:p>
        </p:txBody>
      </p:sp>
      <p:sp>
        <p:nvSpPr>
          <p:cNvPr id="3" name="Content Placeholder 2"/>
          <p:cNvSpPr>
            <a:spLocks noGrp="1"/>
          </p:cNvSpPr>
          <p:nvPr>
            <p:ph sz="quarter" idx="11"/>
          </p:nvPr>
        </p:nvSpPr>
        <p:spPr>
          <a:xfrm>
            <a:off x="495559" y="234968"/>
            <a:ext cx="6992169" cy="894282"/>
          </a:xfrm>
        </p:spPr>
        <p:txBody>
          <a:bodyPr/>
          <a:lstStyle/>
          <a:p>
            <a:r>
              <a:rPr lang="en-AU" sz="2400" dirty="0" smtClean="0">
                <a:latin typeface="Arial" pitchFamily="34" charset="0"/>
                <a:cs typeface="Arial" pitchFamily="34" charset="0"/>
              </a:rPr>
              <a:t>Interpreting M(5): Regression Coefficient (</a:t>
            </a:r>
            <a:r>
              <a:rPr lang="en-AU" sz="2400" i="1" dirty="0" smtClean="0">
                <a:latin typeface="Symbol" pitchFamily="18" charset="2"/>
              </a:rPr>
              <a:t>b</a:t>
            </a:r>
            <a:r>
              <a:rPr lang="en-AU" sz="2400" dirty="0" smtClean="0">
                <a:latin typeface="Arial" pitchFamily="34" charset="0"/>
                <a:cs typeface="Arial" pitchFamily="34" charset="0"/>
              </a:rPr>
              <a:t>)</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3509"/>
            <a:ext cx="2133600" cy="365125"/>
          </a:xfrm>
        </p:spPr>
        <p:txBody>
          <a:bodyPr/>
          <a:lstStyle/>
          <a:p>
            <a:fld id="{1915DCDC-0AC1-B24F-A2B1-2DFA15BB6016}" type="slidenum">
              <a:rPr lang="en-US" smtClean="0"/>
              <a:t>32</a:t>
            </a:fld>
            <a:endParaRPr lang="en-US" dirty="0"/>
          </a:p>
        </p:txBody>
      </p:sp>
    </p:spTree>
    <p:extLst>
      <p:ext uri="{BB962C8B-B14F-4D97-AF65-F5344CB8AC3E}">
        <p14:creationId xmlns:p14="http://schemas.microsoft.com/office/powerpoint/2010/main" val="4004560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r>
              <a:rPr lang="en-AU" dirty="0" smtClean="0"/>
              <a:t>The study has immediate implications for the Blood Service, specifically in relation to operational and marketing decision making. Results of the DCE provide insight into how to configure blood donation services. The behavioural experiment shows the importance of messaging to motivating blood donation.</a:t>
            </a:r>
            <a:endParaRPr lang="en-AU" dirty="0"/>
          </a:p>
          <a:p>
            <a:endParaRPr lang="en-AU" dirty="0" smtClean="0"/>
          </a:p>
          <a:p>
            <a:r>
              <a:rPr lang="en-AU" dirty="0" smtClean="0"/>
              <a:t>The embedded experiment and SCM analysis provides the Blood Service with a method for assessing the potential impact of messaging on blood donation intentions. The method immediately generalises to other messages and to other targets (e.g., whole blood and plasma donors, lapsed donors, etc.).</a:t>
            </a:r>
          </a:p>
          <a:p>
            <a:endParaRPr lang="en-AU" dirty="0"/>
          </a:p>
          <a:p>
            <a:r>
              <a:rPr lang="en-AU" dirty="0"/>
              <a:t>Two limitations warrant </a:t>
            </a:r>
            <a:r>
              <a:rPr lang="en-AU" dirty="0" smtClean="0"/>
              <a:t>consideration. Firstly, the </a:t>
            </a:r>
            <a:r>
              <a:rPr lang="en-AU" dirty="0"/>
              <a:t>study is delimited to voluntary blood donation systems with a particular emphasis on the anticipated experience of </a:t>
            </a:r>
            <a:r>
              <a:rPr lang="en-AU" dirty="0" smtClean="0"/>
              <a:t>non-donors. Second, no measure of subsequent donation behaviour is recorded (i.e., the study uses stated and not revealed preferences).</a:t>
            </a:r>
            <a:endParaRPr lang="en-AU" dirty="0"/>
          </a:p>
          <a:p>
            <a:pPr marL="0" indent="0">
              <a:buNone/>
            </a:pPr>
            <a:endParaRPr lang="en-AU" dirty="0"/>
          </a:p>
        </p:txBody>
      </p:sp>
      <p:sp>
        <p:nvSpPr>
          <p:cNvPr id="3" name="Content Placeholder 2"/>
          <p:cNvSpPr>
            <a:spLocks noGrp="1"/>
          </p:cNvSpPr>
          <p:nvPr>
            <p:ph sz="quarter" idx="11"/>
          </p:nvPr>
        </p:nvSpPr>
        <p:spPr>
          <a:xfrm>
            <a:off x="495560" y="234968"/>
            <a:ext cx="6210030" cy="894282"/>
          </a:xfrm>
        </p:spPr>
        <p:txBody>
          <a:bodyPr/>
          <a:lstStyle/>
          <a:p>
            <a:r>
              <a:rPr lang="en-AU" dirty="0" smtClean="0"/>
              <a:t>Implications for the Blood Service</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70026"/>
            <a:ext cx="2133600" cy="365125"/>
          </a:xfrm>
        </p:spPr>
        <p:txBody>
          <a:bodyPr/>
          <a:lstStyle/>
          <a:p>
            <a:fld id="{1915DCDC-0AC1-B24F-A2B1-2DFA15BB6016}" type="slidenum">
              <a:rPr lang="en-US" smtClean="0"/>
              <a:t>33</a:t>
            </a:fld>
            <a:endParaRPr lang="en-US" dirty="0"/>
          </a:p>
        </p:txBody>
      </p:sp>
    </p:spTree>
    <p:extLst>
      <p:ext uri="{BB962C8B-B14F-4D97-AF65-F5344CB8AC3E}">
        <p14:creationId xmlns:p14="http://schemas.microsoft.com/office/powerpoint/2010/main" val="15105008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pPr marL="0" indent="0">
              <a:buNone/>
            </a:pPr>
            <a:r>
              <a:rPr lang="en-AU" dirty="0" smtClean="0"/>
              <a:t>The latent variables of SCMs have immediate application to the analysis of embedded experiments. Applied to these data, SCMs:</a:t>
            </a:r>
          </a:p>
          <a:p>
            <a:pPr marL="0" indent="0">
              <a:buNone/>
            </a:pPr>
            <a:endParaRPr lang="en-AU" dirty="0"/>
          </a:p>
          <a:p>
            <a:pPr marL="342900" indent="-342900">
              <a:buAutoNum type="arabicParenBoth"/>
            </a:pPr>
            <a:r>
              <a:rPr lang="en-AU" dirty="0" smtClean="0"/>
              <a:t>Retrieve decision makers’ aggregate preferences for the attributes of the DCE,</a:t>
            </a:r>
          </a:p>
          <a:p>
            <a:pPr marL="342900" indent="-342900">
              <a:buAutoNum type="arabicParenBoth"/>
            </a:pPr>
            <a:endParaRPr lang="en-AU" dirty="0" smtClean="0"/>
          </a:p>
          <a:p>
            <a:pPr marL="342900" indent="-342900">
              <a:buAutoNum type="arabicParenBoth"/>
            </a:pPr>
            <a:r>
              <a:rPr lang="en-AU" dirty="0" smtClean="0"/>
              <a:t>Capture the interaction effects of the manipulated variables of the behavioural experiment on decision makers choice behaviour,</a:t>
            </a:r>
          </a:p>
          <a:p>
            <a:pPr marL="342900" indent="-342900">
              <a:buAutoNum type="arabicParenBoth"/>
            </a:pPr>
            <a:endParaRPr lang="en-AU" dirty="0" smtClean="0"/>
          </a:p>
          <a:p>
            <a:pPr marL="342900" indent="-342900">
              <a:buAutoNum type="arabicParenBoth"/>
            </a:pPr>
            <a:r>
              <a:rPr lang="en-AU" dirty="0" smtClean="0"/>
              <a:t>Incorporate unobserved sources of preference heterogeneity,</a:t>
            </a:r>
          </a:p>
          <a:p>
            <a:pPr marL="342900" indent="-342900">
              <a:buAutoNum type="arabicParenBoth"/>
            </a:pPr>
            <a:endParaRPr lang="en-AU" dirty="0" smtClean="0"/>
          </a:p>
          <a:p>
            <a:pPr marL="342900" indent="-342900">
              <a:buAutoNum type="arabicParenBoth"/>
            </a:pPr>
            <a:r>
              <a:rPr lang="en-AU" dirty="0" smtClean="0"/>
              <a:t>Retrieve the patterns of heterogeneity in how decision makers’ frame their choices, and</a:t>
            </a:r>
          </a:p>
          <a:p>
            <a:pPr marL="342900" indent="-342900">
              <a:buAutoNum type="arabicParenBoth"/>
            </a:pPr>
            <a:endParaRPr lang="en-AU" dirty="0" smtClean="0"/>
          </a:p>
          <a:p>
            <a:pPr marL="342900" indent="-342900">
              <a:buAutoNum type="arabicParenBoth"/>
            </a:pPr>
            <a:r>
              <a:rPr lang="en-AU" dirty="0" smtClean="0"/>
              <a:t>Provide a global test of the validity of the behavioural experiment.</a:t>
            </a:r>
            <a:endParaRPr lang="en-AU" dirty="0"/>
          </a:p>
          <a:p>
            <a:endParaRPr lang="en-AU" dirty="0" smtClean="0"/>
          </a:p>
          <a:p>
            <a:pPr marL="0" indent="0">
              <a:buNone/>
            </a:pPr>
            <a:endParaRPr lang="en-AU" dirty="0"/>
          </a:p>
        </p:txBody>
      </p:sp>
      <p:sp>
        <p:nvSpPr>
          <p:cNvPr id="3" name="Content Placeholder 2"/>
          <p:cNvSpPr>
            <a:spLocks noGrp="1"/>
          </p:cNvSpPr>
          <p:nvPr>
            <p:ph sz="quarter" idx="11"/>
          </p:nvPr>
        </p:nvSpPr>
        <p:spPr>
          <a:xfrm>
            <a:off x="495560" y="234968"/>
            <a:ext cx="6210030" cy="894282"/>
          </a:xfrm>
        </p:spPr>
        <p:txBody>
          <a:bodyPr/>
          <a:lstStyle/>
          <a:p>
            <a:r>
              <a:rPr lang="en-AU" dirty="0" smtClean="0"/>
              <a:t>Conclusions/General Discussion</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70026"/>
            <a:ext cx="2133600" cy="365125"/>
          </a:xfrm>
        </p:spPr>
        <p:txBody>
          <a:bodyPr/>
          <a:lstStyle/>
          <a:p>
            <a:fld id="{1915DCDC-0AC1-B24F-A2B1-2DFA15BB6016}" type="slidenum">
              <a:rPr lang="en-US" smtClean="0"/>
              <a:t>34</a:t>
            </a:fld>
            <a:endParaRPr lang="en-US" dirty="0"/>
          </a:p>
        </p:txBody>
      </p:sp>
    </p:spTree>
    <p:extLst>
      <p:ext uri="{BB962C8B-B14F-4D97-AF65-F5344CB8AC3E}">
        <p14:creationId xmlns:p14="http://schemas.microsoft.com/office/powerpoint/2010/main" val="1956334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r>
              <a:rPr lang="en-AU" dirty="0" smtClean="0"/>
              <a:t>Firstly, the methods illustrated in this study have immediate application to field experiments and the use of RP data and to studies combining RP and SP data.</a:t>
            </a:r>
          </a:p>
          <a:p>
            <a:endParaRPr lang="en-AU" dirty="0"/>
          </a:p>
          <a:p>
            <a:r>
              <a:rPr lang="en-AU" dirty="0" smtClean="0"/>
              <a:t>A second direction for further research is to incorporate attitudinal latent variables and account for their impact, if any, on donation choices (e.g., personal moral norms).</a:t>
            </a:r>
          </a:p>
          <a:p>
            <a:endParaRPr lang="en-AU" dirty="0"/>
          </a:p>
          <a:p>
            <a:r>
              <a:rPr lang="en-AU" dirty="0" smtClean="0"/>
              <a:t>A third possibility is to explore the effects of researcher interventions on aggregate preferences and patterns of heterogeneity (i.e., can behavioural manipulations change preferences and “decision framing” with reference to the attributes of a choice alternative?).</a:t>
            </a:r>
            <a:endParaRPr lang="en-AU" dirty="0"/>
          </a:p>
        </p:txBody>
      </p:sp>
      <p:sp>
        <p:nvSpPr>
          <p:cNvPr id="3" name="Content Placeholder 2"/>
          <p:cNvSpPr>
            <a:spLocks noGrp="1"/>
          </p:cNvSpPr>
          <p:nvPr>
            <p:ph sz="quarter" idx="11"/>
          </p:nvPr>
        </p:nvSpPr>
        <p:spPr>
          <a:xfrm>
            <a:off x="495560" y="234968"/>
            <a:ext cx="6210030" cy="894282"/>
          </a:xfrm>
        </p:spPr>
        <p:txBody>
          <a:bodyPr/>
          <a:lstStyle/>
          <a:p>
            <a:r>
              <a:rPr lang="en-AU" sz="2400" dirty="0" smtClean="0">
                <a:latin typeface="Arial" pitchFamily="34" charset="0"/>
                <a:cs typeface="Arial" pitchFamily="34" charset="0"/>
              </a:rPr>
              <a:t>Further Research</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3509"/>
            <a:ext cx="2133600" cy="365125"/>
          </a:xfrm>
        </p:spPr>
        <p:txBody>
          <a:bodyPr/>
          <a:lstStyle/>
          <a:p>
            <a:fld id="{1915DCDC-0AC1-B24F-A2B1-2DFA15BB6016}" type="slidenum">
              <a:rPr lang="en-US" smtClean="0"/>
              <a:t>35</a:t>
            </a:fld>
            <a:endParaRPr lang="en-US" dirty="0"/>
          </a:p>
        </p:txBody>
      </p:sp>
    </p:spTree>
    <p:extLst>
      <p:ext uri="{BB962C8B-B14F-4D97-AF65-F5344CB8AC3E}">
        <p14:creationId xmlns:p14="http://schemas.microsoft.com/office/powerpoint/2010/main" val="2589595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725497" y="5301576"/>
            <a:ext cx="7698788" cy="478237"/>
          </a:xfrm>
        </p:spPr>
        <p:txBody>
          <a:bodyPr/>
          <a:lstStyle/>
          <a:p>
            <a:r>
              <a:rPr lang="en-US" sz="2000" dirty="0" smtClean="0">
                <a:latin typeface="Arial" pitchFamily="34" charset="0"/>
                <a:cs typeface="Arial" pitchFamily="34" charset="0"/>
              </a:rPr>
              <a:t>Mark Brown (UQ), Len Coote (UQ), Spring Sampson(UQ) and</a:t>
            </a:r>
          </a:p>
          <a:p>
            <a:r>
              <a:rPr lang="en-US" sz="2000" dirty="0" smtClean="0">
                <a:latin typeface="Arial" pitchFamily="34" charset="0"/>
                <a:cs typeface="Arial" pitchFamily="34" charset="0"/>
              </a:rPr>
              <a:t>Dan Waller (Australian Red Cross Blood Service)</a:t>
            </a:r>
            <a:endParaRPr lang="en-US" sz="2000" dirty="0">
              <a:latin typeface="Arial" pitchFamily="34" charset="0"/>
              <a:cs typeface="Arial" pitchFamily="34" charset="0"/>
            </a:endParaRPr>
          </a:p>
        </p:txBody>
      </p:sp>
      <p:sp>
        <p:nvSpPr>
          <p:cNvPr id="3" name="Content Placeholder 2"/>
          <p:cNvSpPr>
            <a:spLocks noGrp="1"/>
          </p:cNvSpPr>
          <p:nvPr>
            <p:ph sz="quarter" idx="11"/>
          </p:nvPr>
        </p:nvSpPr>
        <p:spPr>
          <a:xfrm>
            <a:off x="863843" y="1777938"/>
            <a:ext cx="7410978" cy="1092198"/>
          </a:xfrm>
        </p:spPr>
        <p:txBody>
          <a:bodyPr/>
          <a:lstStyle/>
          <a:p>
            <a:pPr algn="ctr"/>
            <a:r>
              <a:rPr lang="en-AU" sz="3200" dirty="0" smtClean="0">
                <a:latin typeface="Arial" pitchFamily="34" charset="0"/>
                <a:cs typeface="Arial" pitchFamily="34" charset="0"/>
              </a:rPr>
              <a:t>Questions and Discussion</a:t>
            </a:r>
            <a:endParaRPr lang="en-US" sz="3200" dirty="0">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564" y="283220"/>
            <a:ext cx="2219365" cy="58395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4348" y="346595"/>
            <a:ext cx="1952160" cy="520576"/>
          </a:xfrm>
          <a:prstGeom prst="rect">
            <a:avLst/>
          </a:prstGeom>
        </p:spPr>
      </p:pic>
    </p:spTree>
    <p:extLst>
      <p:ext uri="{BB962C8B-B14F-4D97-AF65-F5344CB8AC3E}">
        <p14:creationId xmlns:p14="http://schemas.microsoft.com/office/powerpoint/2010/main" val="648551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95560" y="234968"/>
            <a:ext cx="6210030" cy="894282"/>
          </a:xfrm>
        </p:spPr>
        <p:txBody>
          <a:bodyPr/>
          <a:lstStyle/>
          <a:p>
            <a:r>
              <a:rPr lang="en-AU" dirty="0" smtClean="0"/>
              <a:t>Path Diagrams for SCMs: Example 1</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57991"/>
            <a:ext cx="2133600" cy="365125"/>
          </a:xfrm>
        </p:spPr>
        <p:txBody>
          <a:bodyPr/>
          <a:lstStyle/>
          <a:p>
            <a:fld id="{1915DCDC-0AC1-B24F-A2B1-2DFA15BB6016}" type="slidenum">
              <a:rPr lang="en-US" sz="1100" smtClean="0">
                <a:latin typeface="Arial" pitchFamily="34" charset="0"/>
                <a:cs typeface="Arial" pitchFamily="34" charset="0"/>
              </a:rPr>
              <a:t>4</a:t>
            </a:fld>
            <a:endParaRPr lang="en-US" sz="1100" dirty="0">
              <a:latin typeface="Arial" pitchFamily="34" charset="0"/>
              <a:cs typeface="Arial" pitchFamily="34" charset="0"/>
            </a:endParaRPr>
          </a:p>
        </p:txBody>
      </p:sp>
      <p:grpSp>
        <p:nvGrpSpPr>
          <p:cNvPr id="35" name="Group 34"/>
          <p:cNvGrpSpPr/>
          <p:nvPr/>
        </p:nvGrpSpPr>
        <p:grpSpPr>
          <a:xfrm>
            <a:off x="5442904" y="2787378"/>
            <a:ext cx="284807" cy="295050"/>
            <a:chOff x="4166127" y="1745971"/>
            <a:chExt cx="284807" cy="295050"/>
          </a:xfrm>
        </p:grpSpPr>
        <p:sp>
          <p:nvSpPr>
            <p:cNvPr id="36" name="Rectangle 35"/>
            <p:cNvSpPr/>
            <p:nvPr/>
          </p:nvSpPr>
          <p:spPr>
            <a:xfrm>
              <a:off x="4166127" y="1745971"/>
              <a:ext cx="260008" cy="276999"/>
            </a:xfrm>
            <a:prstGeom prst="rect">
              <a:avLst/>
            </a:prstGeom>
          </p:spPr>
          <p:txBody>
            <a:bodyPr wrap="none">
              <a:spAutoFit/>
            </a:bodyPr>
            <a:lstStyle/>
            <a:p>
              <a:r>
                <a:rPr lang="en-AU" sz="1200" i="1" dirty="0" smtClean="0">
                  <a:latin typeface="Symbol" pitchFamily="18" charset="2"/>
                </a:rPr>
                <a:t>x</a:t>
              </a:r>
              <a:endParaRPr lang="en-AU" sz="1200" baseline="-25000" dirty="0"/>
            </a:p>
          </p:txBody>
        </p:sp>
        <p:sp>
          <p:nvSpPr>
            <p:cNvPr id="37" name="Oval 36"/>
            <p:cNvSpPr/>
            <p:nvPr/>
          </p:nvSpPr>
          <p:spPr>
            <a:xfrm>
              <a:off x="4177469" y="1767556"/>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2" name="Rectangle 51"/>
          <p:cNvSpPr/>
          <p:nvPr/>
        </p:nvSpPr>
        <p:spPr>
          <a:xfrm>
            <a:off x="5881734" y="2979021"/>
            <a:ext cx="247184" cy="276999"/>
          </a:xfrm>
          <a:prstGeom prst="rect">
            <a:avLst/>
          </a:prstGeom>
        </p:spPr>
        <p:txBody>
          <a:bodyPr wrap="none">
            <a:spAutoFit/>
          </a:bodyPr>
          <a:lstStyle/>
          <a:p>
            <a:r>
              <a:rPr lang="en-AU" sz="1200" i="1" dirty="0" smtClean="0">
                <a:latin typeface="Symbol" pitchFamily="18" charset="2"/>
              </a:rPr>
              <a:t>g</a:t>
            </a:r>
            <a:endParaRPr lang="en-AU" sz="1200" baseline="-25000" dirty="0"/>
          </a:p>
        </p:txBody>
      </p:sp>
      <p:sp>
        <p:nvSpPr>
          <p:cNvPr id="81" name="Rectangle 80"/>
          <p:cNvSpPr/>
          <p:nvPr/>
        </p:nvSpPr>
        <p:spPr>
          <a:xfrm>
            <a:off x="390510" y="6101084"/>
            <a:ext cx="7495963" cy="430887"/>
          </a:xfrm>
          <a:prstGeom prst="rect">
            <a:avLst/>
          </a:prstGeom>
        </p:spPr>
        <p:txBody>
          <a:bodyPr wrap="none">
            <a:spAutoFit/>
          </a:bodyPr>
          <a:lstStyle/>
          <a:p>
            <a:r>
              <a:rPr lang="en-AU" sz="1100" i="1" dirty="0" err="1" smtClean="0">
                <a:latin typeface="Times New Roman" panose="02020603050405020304" pitchFamily="18" charset="0"/>
                <a:cs typeface="Times New Roman" panose="02020603050405020304" pitchFamily="18" charset="0"/>
              </a:rPr>
              <a:t>u</a:t>
            </a:r>
            <a:r>
              <a:rPr lang="en-AU" sz="1100" i="1" baseline="-25000" dirty="0" err="1" smtClean="0">
                <a:cs typeface="Arial" pitchFamily="34" charset="0"/>
              </a:rPr>
              <a:t>i</a:t>
            </a:r>
            <a:r>
              <a:rPr lang="en-AU" sz="1100" dirty="0" smtClean="0">
                <a:latin typeface="Arial" pitchFamily="34" charset="0"/>
                <a:cs typeface="Arial" pitchFamily="34" charset="0"/>
              </a:rPr>
              <a:t> = Utility for Alternative </a:t>
            </a:r>
            <a:r>
              <a:rPr lang="en-AU" sz="1100" i="1" dirty="0" err="1" smtClean="0">
                <a:latin typeface="Arial" pitchFamily="34" charset="0"/>
                <a:cs typeface="Arial" pitchFamily="34" charset="0"/>
              </a:rPr>
              <a:t>i</a:t>
            </a:r>
            <a:r>
              <a:rPr lang="en-AU" sz="1100" dirty="0" smtClean="0">
                <a:latin typeface="Arial" pitchFamily="34" charset="0"/>
                <a:cs typeface="Arial" pitchFamily="34" charset="0"/>
              </a:rPr>
              <a:t>, </a:t>
            </a:r>
            <a:r>
              <a:rPr lang="en-AU" sz="1100" i="1" dirty="0" err="1" smtClean="0">
                <a:latin typeface="Times New Roman" panose="02020603050405020304" pitchFamily="18" charset="0"/>
                <a:cs typeface="Times New Roman" panose="02020603050405020304" pitchFamily="18" charset="0"/>
              </a:rPr>
              <a:t>e</a:t>
            </a:r>
            <a:r>
              <a:rPr lang="en-AU" sz="1100" i="1" baseline="-25000" dirty="0" err="1" smtClean="0">
                <a:latin typeface="Arial" pitchFamily="34" charset="0"/>
                <a:cs typeface="Arial" pitchFamily="34" charset="0"/>
              </a:rPr>
              <a:t>i</a:t>
            </a:r>
            <a:r>
              <a:rPr lang="en-AU" sz="1100" dirty="0" smtClean="0">
                <a:latin typeface="Arial" pitchFamily="34" charset="0"/>
                <a:cs typeface="Arial" pitchFamily="34" charset="0"/>
              </a:rPr>
              <a:t> = Random Error, </a:t>
            </a:r>
            <a:r>
              <a:rPr lang="en-AU" sz="1100" i="1" dirty="0" smtClean="0">
                <a:latin typeface="Times New Roman" panose="02020603050405020304" pitchFamily="18" charset="0"/>
                <a:cs typeface="Times New Roman" panose="02020603050405020304" pitchFamily="18" charset="0"/>
              </a:rPr>
              <a:t>x</a:t>
            </a:r>
            <a:r>
              <a:rPr lang="en-AU" sz="1100" i="1" baseline="-25000" dirty="0" smtClean="0">
                <a:latin typeface="Arial" pitchFamily="34" charset="0"/>
                <a:cs typeface="Arial" pitchFamily="34" charset="0"/>
              </a:rPr>
              <a:t>i</a:t>
            </a:r>
            <a:r>
              <a:rPr lang="en-AU" sz="1100" dirty="0" smtClean="0">
                <a:latin typeface="Arial" pitchFamily="34" charset="0"/>
                <a:cs typeface="Arial" pitchFamily="34" charset="0"/>
              </a:rPr>
              <a:t> = Observed Covariate, </a:t>
            </a:r>
            <a:r>
              <a:rPr lang="en-AU" sz="1100" i="1" dirty="0" smtClean="0">
                <a:latin typeface="Times New Roman" panose="02020603050405020304" pitchFamily="18" charset="0"/>
                <a:cs typeface="Times New Roman" panose="02020603050405020304" pitchFamily="18" charset="0"/>
              </a:rPr>
              <a:t>b</a:t>
            </a:r>
            <a:r>
              <a:rPr lang="en-AU" sz="1100" dirty="0" smtClean="0">
                <a:latin typeface="Arial" pitchFamily="34" charset="0"/>
                <a:cs typeface="Arial" pitchFamily="34" charset="0"/>
              </a:rPr>
              <a:t> = Regression Coefficient … </a:t>
            </a:r>
          </a:p>
          <a:p>
            <a:r>
              <a:rPr lang="en-AU" sz="1100" i="1" dirty="0" smtClean="0">
                <a:latin typeface="Symbol" pitchFamily="18" charset="2"/>
                <a:cs typeface="Arial" pitchFamily="34" charset="0"/>
              </a:rPr>
              <a:t>h</a:t>
            </a:r>
            <a:r>
              <a:rPr lang="en-AU" sz="1100" dirty="0" smtClean="0">
                <a:latin typeface="Arial" pitchFamily="34" charset="0"/>
                <a:cs typeface="Arial" pitchFamily="34" charset="0"/>
              </a:rPr>
              <a:t> = Regression Coefficient (Latent Variable), </a:t>
            </a:r>
            <a:r>
              <a:rPr lang="en-AU" sz="1100" i="1" dirty="0" smtClean="0">
                <a:latin typeface="Symbol" panose="05050102010706020507" pitchFamily="18" charset="2"/>
                <a:cs typeface="Times New Roman" panose="02020603050405020304" pitchFamily="18" charset="0"/>
              </a:rPr>
              <a:t>e</a:t>
            </a:r>
            <a:r>
              <a:rPr lang="en-AU" sz="1100" dirty="0" smtClean="0">
                <a:latin typeface="Arial" pitchFamily="34" charset="0"/>
                <a:cs typeface="Arial" pitchFamily="34" charset="0"/>
              </a:rPr>
              <a:t> = Random Component, </a:t>
            </a:r>
            <a:r>
              <a:rPr lang="en-AU" sz="1100" i="1" dirty="0" smtClean="0">
                <a:latin typeface="Symbol" pitchFamily="18" charset="2"/>
                <a:cs typeface="Arial" pitchFamily="34" charset="0"/>
              </a:rPr>
              <a:t>x</a:t>
            </a:r>
            <a:r>
              <a:rPr lang="en-AU" sz="1100" dirty="0" smtClean="0">
                <a:latin typeface="Arial" pitchFamily="34" charset="0"/>
                <a:cs typeface="Arial" pitchFamily="34" charset="0"/>
              </a:rPr>
              <a:t> = Latent Variable, </a:t>
            </a:r>
            <a:r>
              <a:rPr lang="en-AU" sz="1100" i="1" dirty="0" smtClean="0">
                <a:latin typeface="Symbol" pitchFamily="18" charset="2"/>
                <a:cs typeface="Arial" pitchFamily="34" charset="0"/>
              </a:rPr>
              <a:t>g</a:t>
            </a:r>
            <a:r>
              <a:rPr lang="en-AU" sz="1100" dirty="0" smtClean="0">
                <a:latin typeface="Arial" pitchFamily="34" charset="0"/>
                <a:cs typeface="Arial" pitchFamily="34" charset="0"/>
              </a:rPr>
              <a:t> = Regression Coefficient.</a:t>
            </a:r>
            <a:endParaRPr lang="en-AU" sz="1100" dirty="0">
              <a:latin typeface="Arial" pitchFamily="34" charset="0"/>
              <a:cs typeface="Arial" pitchFamily="34" charset="0"/>
            </a:endParaRPr>
          </a:p>
        </p:txBody>
      </p:sp>
      <p:sp>
        <p:nvSpPr>
          <p:cNvPr id="83" name="Rectangle 82"/>
          <p:cNvSpPr/>
          <p:nvPr/>
        </p:nvSpPr>
        <p:spPr>
          <a:xfrm>
            <a:off x="2499470" y="3989625"/>
            <a:ext cx="296876" cy="276999"/>
          </a:xfrm>
          <a:prstGeom prst="rect">
            <a:avLst/>
          </a:prstGeom>
        </p:spPr>
        <p:txBody>
          <a:bodyPr wrap="none">
            <a:spAutoFit/>
          </a:bodyPr>
          <a:lstStyle/>
          <a:p>
            <a:r>
              <a:rPr lang="en-AU" sz="1200" i="1" dirty="0" err="1" smtClean="0">
                <a:latin typeface="Times New Roman" panose="02020603050405020304" pitchFamily="18" charset="0"/>
                <a:cs typeface="Times New Roman" panose="02020603050405020304" pitchFamily="18" charset="0"/>
              </a:rPr>
              <a:t>u</a:t>
            </a:r>
            <a:r>
              <a:rPr lang="en-AU" sz="1200" i="1" baseline="-25000" dirty="0" err="1" smtClean="0"/>
              <a:t>i</a:t>
            </a:r>
            <a:endParaRPr lang="en-AU" sz="1200" i="1" baseline="-25000" dirty="0"/>
          </a:p>
        </p:txBody>
      </p:sp>
      <p:sp>
        <p:nvSpPr>
          <p:cNvPr id="84" name="Oval 83"/>
          <p:cNvSpPr/>
          <p:nvPr/>
        </p:nvSpPr>
        <p:spPr>
          <a:xfrm>
            <a:off x="2504536" y="3995026"/>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5" name="Straight Arrow Connector 84"/>
          <p:cNvCxnSpPr/>
          <p:nvPr/>
        </p:nvCxnSpPr>
        <p:spPr>
          <a:xfrm rot="2700000" flipV="1">
            <a:off x="2415373" y="4180218"/>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095445" y="4375513"/>
            <a:ext cx="277640" cy="276999"/>
          </a:xfrm>
          <a:prstGeom prst="rect">
            <a:avLst/>
          </a:prstGeom>
        </p:spPr>
        <p:txBody>
          <a:bodyPr wrap="none">
            <a:spAutoFit/>
          </a:bodyPr>
          <a:lstStyle/>
          <a:p>
            <a:r>
              <a:rPr lang="en-AU" sz="1200" i="1" dirty="0" err="1" smtClean="0">
                <a:latin typeface="Times New Roman" panose="02020603050405020304" pitchFamily="18" charset="0"/>
                <a:cs typeface="Times New Roman" panose="02020603050405020304" pitchFamily="18" charset="0"/>
              </a:rPr>
              <a:t>e</a:t>
            </a:r>
            <a:r>
              <a:rPr lang="en-AU" sz="1200" i="1" baseline="-25000" dirty="0" err="1" smtClean="0"/>
              <a:t>i</a:t>
            </a:r>
            <a:endParaRPr lang="en-AU" sz="1200" i="1" baseline="-25000" dirty="0"/>
          </a:p>
        </p:txBody>
      </p:sp>
      <p:cxnSp>
        <p:nvCxnSpPr>
          <p:cNvPr id="99" name="Straight Arrow Connector 98"/>
          <p:cNvCxnSpPr/>
          <p:nvPr/>
        </p:nvCxnSpPr>
        <p:spPr>
          <a:xfrm>
            <a:off x="2641090" y="3346849"/>
            <a:ext cx="0" cy="64277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2506950" y="3075798"/>
            <a:ext cx="271051" cy="271051"/>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0" name="Rectangle 99"/>
          <p:cNvSpPr/>
          <p:nvPr/>
        </p:nvSpPr>
        <p:spPr>
          <a:xfrm>
            <a:off x="2515654" y="3078074"/>
            <a:ext cx="277640" cy="276999"/>
          </a:xfrm>
          <a:prstGeom prst="rect">
            <a:avLst/>
          </a:prstGeom>
        </p:spPr>
        <p:txBody>
          <a:bodyPr wrap="none">
            <a:spAutoFit/>
          </a:bodyPr>
          <a:lstStyle/>
          <a:p>
            <a:r>
              <a:rPr lang="en-AU" sz="1200" i="1" dirty="0" smtClean="0">
                <a:latin typeface="Times New Roman" panose="02020603050405020304" pitchFamily="18" charset="0"/>
                <a:cs typeface="Times New Roman" panose="02020603050405020304" pitchFamily="18" charset="0"/>
              </a:rPr>
              <a:t>x</a:t>
            </a:r>
            <a:r>
              <a:rPr lang="en-AU" sz="1200" i="1" baseline="-25000" dirty="0" smtClean="0">
                <a:cs typeface="Times New Roman" panose="02020603050405020304" pitchFamily="18" charset="0"/>
              </a:rPr>
              <a:t>i</a:t>
            </a:r>
            <a:endParaRPr lang="en-AU" sz="1200" i="1" baseline="-25000" dirty="0"/>
          </a:p>
        </p:txBody>
      </p:sp>
      <p:sp>
        <p:nvSpPr>
          <p:cNvPr id="101" name="Rectangle 100"/>
          <p:cNvSpPr/>
          <p:nvPr/>
        </p:nvSpPr>
        <p:spPr>
          <a:xfrm>
            <a:off x="2377738" y="3507473"/>
            <a:ext cx="261610" cy="276999"/>
          </a:xfrm>
          <a:prstGeom prst="rect">
            <a:avLst/>
          </a:prstGeom>
        </p:spPr>
        <p:txBody>
          <a:bodyPr wrap="none">
            <a:spAutoFit/>
          </a:bodyPr>
          <a:lstStyle/>
          <a:p>
            <a:r>
              <a:rPr lang="en-AU" sz="1200" i="1" dirty="0" smtClean="0">
                <a:latin typeface="Times New Roman" panose="02020603050405020304" pitchFamily="18" charset="0"/>
                <a:cs typeface="Times New Roman" panose="02020603050405020304" pitchFamily="18" charset="0"/>
              </a:rPr>
              <a:t>b</a:t>
            </a:r>
            <a:endParaRPr lang="en-AU" sz="1200" i="1" baseline="-25000" dirty="0"/>
          </a:p>
        </p:txBody>
      </p:sp>
      <p:sp>
        <p:nvSpPr>
          <p:cNvPr id="102" name="Rectangle 101"/>
          <p:cNvSpPr/>
          <p:nvPr/>
        </p:nvSpPr>
        <p:spPr>
          <a:xfrm>
            <a:off x="5848225" y="3996369"/>
            <a:ext cx="296876" cy="276999"/>
          </a:xfrm>
          <a:prstGeom prst="rect">
            <a:avLst/>
          </a:prstGeom>
        </p:spPr>
        <p:txBody>
          <a:bodyPr wrap="none">
            <a:spAutoFit/>
          </a:bodyPr>
          <a:lstStyle/>
          <a:p>
            <a:r>
              <a:rPr lang="en-AU" sz="1200" i="1" dirty="0" err="1" smtClean="0">
                <a:latin typeface="Times New Roman" panose="02020603050405020304" pitchFamily="18" charset="0"/>
                <a:cs typeface="Times New Roman" panose="02020603050405020304" pitchFamily="18" charset="0"/>
              </a:rPr>
              <a:t>u</a:t>
            </a:r>
            <a:r>
              <a:rPr lang="en-AU" sz="1200" i="1" baseline="-25000" dirty="0" err="1" smtClean="0"/>
              <a:t>i</a:t>
            </a:r>
            <a:endParaRPr lang="en-AU" sz="1200" i="1" baseline="-25000" dirty="0"/>
          </a:p>
        </p:txBody>
      </p:sp>
      <p:sp>
        <p:nvSpPr>
          <p:cNvPr id="104" name="Oval 103"/>
          <p:cNvSpPr/>
          <p:nvPr/>
        </p:nvSpPr>
        <p:spPr>
          <a:xfrm>
            <a:off x="5853291" y="4001770"/>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5" name="Straight Arrow Connector 104"/>
          <p:cNvCxnSpPr/>
          <p:nvPr/>
        </p:nvCxnSpPr>
        <p:spPr>
          <a:xfrm rot="2700000" flipV="1">
            <a:off x="5764128" y="418696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444200" y="4382257"/>
            <a:ext cx="277640" cy="276999"/>
          </a:xfrm>
          <a:prstGeom prst="rect">
            <a:avLst/>
          </a:prstGeom>
        </p:spPr>
        <p:txBody>
          <a:bodyPr wrap="none">
            <a:spAutoFit/>
          </a:bodyPr>
          <a:lstStyle/>
          <a:p>
            <a:r>
              <a:rPr lang="en-AU" sz="1200" i="1" dirty="0" err="1" smtClean="0">
                <a:latin typeface="Times New Roman" panose="02020603050405020304" pitchFamily="18" charset="0"/>
                <a:cs typeface="Times New Roman" panose="02020603050405020304" pitchFamily="18" charset="0"/>
              </a:rPr>
              <a:t>e</a:t>
            </a:r>
            <a:r>
              <a:rPr lang="en-AU" sz="1200" i="1" baseline="-25000" dirty="0" err="1" smtClean="0"/>
              <a:t>i</a:t>
            </a:r>
            <a:endParaRPr lang="en-AU" sz="1200" i="1" baseline="-25000" dirty="0"/>
          </a:p>
        </p:txBody>
      </p:sp>
      <p:cxnSp>
        <p:nvCxnSpPr>
          <p:cNvPr id="107" name="Straight Arrow Connector 106"/>
          <p:cNvCxnSpPr/>
          <p:nvPr/>
        </p:nvCxnSpPr>
        <p:spPr>
          <a:xfrm rot="2700000">
            <a:off x="6323802" y="3469827"/>
            <a:ext cx="0" cy="64277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6557134" y="3423183"/>
            <a:ext cx="271051" cy="271051"/>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9" name="Rectangle 108"/>
          <p:cNvSpPr/>
          <p:nvPr/>
        </p:nvSpPr>
        <p:spPr>
          <a:xfrm>
            <a:off x="6565838" y="3425459"/>
            <a:ext cx="277640" cy="276999"/>
          </a:xfrm>
          <a:prstGeom prst="rect">
            <a:avLst/>
          </a:prstGeom>
        </p:spPr>
        <p:txBody>
          <a:bodyPr wrap="none">
            <a:spAutoFit/>
          </a:bodyPr>
          <a:lstStyle/>
          <a:p>
            <a:r>
              <a:rPr lang="en-AU" sz="1200" i="1" dirty="0" smtClean="0">
                <a:latin typeface="Times New Roman" panose="02020603050405020304" pitchFamily="18" charset="0"/>
                <a:cs typeface="Times New Roman" panose="02020603050405020304" pitchFamily="18" charset="0"/>
              </a:rPr>
              <a:t>x</a:t>
            </a:r>
            <a:r>
              <a:rPr lang="en-AU" sz="1200" i="1" baseline="-25000" dirty="0" smtClean="0">
                <a:cs typeface="Times New Roman" panose="02020603050405020304" pitchFamily="18" charset="0"/>
              </a:rPr>
              <a:t>i</a:t>
            </a:r>
            <a:endParaRPr lang="en-AU" sz="1200" i="1" baseline="-25000" dirty="0"/>
          </a:p>
        </p:txBody>
      </p:sp>
      <p:sp>
        <p:nvSpPr>
          <p:cNvPr id="110" name="Rectangle 109"/>
          <p:cNvSpPr/>
          <p:nvPr/>
        </p:nvSpPr>
        <p:spPr>
          <a:xfrm>
            <a:off x="6085505" y="3462384"/>
            <a:ext cx="277640" cy="276999"/>
          </a:xfrm>
          <a:prstGeom prst="rect">
            <a:avLst/>
          </a:prstGeom>
        </p:spPr>
        <p:txBody>
          <a:bodyPr wrap="none">
            <a:spAutoFit/>
          </a:bodyPr>
          <a:lstStyle/>
          <a:p>
            <a:r>
              <a:rPr lang="en-AU" sz="1200" i="1" dirty="0" smtClean="0">
                <a:latin typeface="Symbol" panose="05050102010706020507" pitchFamily="18" charset="2"/>
                <a:cs typeface="Times New Roman" panose="02020603050405020304" pitchFamily="18" charset="0"/>
              </a:rPr>
              <a:t>h</a:t>
            </a:r>
            <a:endParaRPr lang="en-AU" sz="1200" i="1" baseline="-25000" dirty="0">
              <a:latin typeface="Symbol" panose="05050102010706020507" pitchFamily="18" charset="2"/>
            </a:endParaRPr>
          </a:p>
        </p:txBody>
      </p:sp>
      <p:sp>
        <p:nvSpPr>
          <p:cNvPr id="113" name="Oval 112"/>
          <p:cNvSpPr/>
          <p:nvPr/>
        </p:nvSpPr>
        <p:spPr>
          <a:xfrm>
            <a:off x="6093597" y="3482102"/>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5" name="Straight Arrow Connector 114"/>
          <p:cNvCxnSpPr/>
          <p:nvPr/>
        </p:nvCxnSpPr>
        <p:spPr>
          <a:xfrm rot="-2700000">
            <a:off x="5917846" y="2958830"/>
            <a:ext cx="0" cy="64277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flipV="1">
            <a:off x="5919217" y="3475806"/>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5524209" y="3471555"/>
            <a:ext cx="251992" cy="276999"/>
          </a:xfrm>
          <a:prstGeom prst="rect">
            <a:avLst/>
          </a:prstGeom>
        </p:spPr>
        <p:txBody>
          <a:bodyPr wrap="none">
            <a:spAutoFit/>
          </a:bodyPr>
          <a:lstStyle/>
          <a:p>
            <a:r>
              <a:rPr lang="en-AU" sz="1200" i="1" dirty="0" smtClean="0">
                <a:latin typeface="Symbol" panose="05050102010706020507" pitchFamily="18" charset="2"/>
                <a:cs typeface="Times New Roman" panose="02020603050405020304" pitchFamily="18" charset="0"/>
              </a:rPr>
              <a:t>e</a:t>
            </a:r>
            <a:endParaRPr lang="en-AU" sz="1200" i="1" baseline="-25000" dirty="0"/>
          </a:p>
        </p:txBody>
      </p:sp>
    </p:spTree>
    <p:extLst>
      <p:ext uri="{BB962C8B-B14F-4D97-AF65-F5344CB8AC3E}">
        <p14:creationId xmlns:p14="http://schemas.microsoft.com/office/powerpoint/2010/main" val="771155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95560" y="234968"/>
            <a:ext cx="6210030" cy="894282"/>
          </a:xfrm>
        </p:spPr>
        <p:txBody>
          <a:bodyPr/>
          <a:lstStyle/>
          <a:p>
            <a:r>
              <a:rPr lang="en-AU" dirty="0" smtClean="0"/>
              <a:t>Path Diagrams for SCMs: Example 2</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57991"/>
            <a:ext cx="2133600" cy="365125"/>
          </a:xfrm>
        </p:spPr>
        <p:txBody>
          <a:bodyPr/>
          <a:lstStyle/>
          <a:p>
            <a:fld id="{1915DCDC-0AC1-B24F-A2B1-2DFA15BB6016}" type="slidenum">
              <a:rPr lang="en-US" sz="1100" smtClean="0">
                <a:latin typeface="Arial" pitchFamily="34" charset="0"/>
                <a:cs typeface="Arial" pitchFamily="34" charset="0"/>
              </a:rPr>
              <a:t>5</a:t>
            </a:fld>
            <a:endParaRPr lang="en-US" sz="1100" dirty="0">
              <a:latin typeface="Arial" pitchFamily="34" charset="0"/>
              <a:cs typeface="Arial" pitchFamily="34" charset="0"/>
            </a:endParaRPr>
          </a:p>
        </p:txBody>
      </p:sp>
      <p:sp>
        <p:nvSpPr>
          <p:cNvPr id="113" name="Rectangle 112"/>
          <p:cNvSpPr/>
          <p:nvPr/>
        </p:nvSpPr>
        <p:spPr>
          <a:xfrm>
            <a:off x="4246931" y="2728494"/>
            <a:ext cx="269626" cy="276999"/>
          </a:xfrm>
          <a:prstGeom prst="rect">
            <a:avLst/>
          </a:prstGeom>
        </p:spPr>
        <p:txBody>
          <a:bodyPr wrap="none">
            <a:spAutoFit/>
          </a:bodyPr>
          <a:lstStyle/>
          <a:p>
            <a:r>
              <a:rPr lang="en-AU" sz="1200" i="1" dirty="0" smtClean="0">
                <a:latin typeface="Symbol" pitchFamily="18" charset="2"/>
              </a:rPr>
              <a:t>b</a:t>
            </a:r>
            <a:endParaRPr lang="en-AU" sz="1200" baseline="-25000" dirty="0"/>
          </a:p>
        </p:txBody>
      </p:sp>
      <p:grpSp>
        <p:nvGrpSpPr>
          <p:cNvPr id="118" name="Group 117"/>
          <p:cNvGrpSpPr/>
          <p:nvPr/>
        </p:nvGrpSpPr>
        <p:grpSpPr>
          <a:xfrm>
            <a:off x="2956746" y="3021193"/>
            <a:ext cx="311304" cy="295050"/>
            <a:chOff x="4166127" y="1745971"/>
            <a:chExt cx="311304" cy="295050"/>
          </a:xfrm>
        </p:grpSpPr>
        <p:sp>
          <p:nvSpPr>
            <p:cNvPr id="119" name="Rectangle 118"/>
            <p:cNvSpPr/>
            <p:nvPr/>
          </p:nvSpPr>
          <p:spPr>
            <a:xfrm>
              <a:off x="4166127" y="1745971"/>
              <a:ext cx="311304" cy="276999"/>
            </a:xfrm>
            <a:prstGeom prst="rect">
              <a:avLst/>
            </a:prstGeom>
          </p:spPr>
          <p:txBody>
            <a:bodyPr wrap="none">
              <a:spAutoFit/>
            </a:bodyPr>
            <a:lstStyle/>
            <a:p>
              <a:r>
                <a:rPr lang="en-AU" sz="1200" i="1" dirty="0" smtClean="0">
                  <a:latin typeface="Symbol" pitchFamily="18" charset="2"/>
                </a:rPr>
                <a:t>x</a:t>
              </a:r>
              <a:r>
                <a:rPr lang="en-AU" sz="1200" baseline="-25000" dirty="0" smtClean="0"/>
                <a:t>1</a:t>
              </a:r>
              <a:endParaRPr lang="en-AU" sz="1200" baseline="-25000" dirty="0"/>
            </a:p>
          </p:txBody>
        </p:sp>
        <p:sp>
          <p:nvSpPr>
            <p:cNvPr id="120" name="Oval 119"/>
            <p:cNvSpPr/>
            <p:nvPr/>
          </p:nvSpPr>
          <p:spPr>
            <a:xfrm>
              <a:off x="4177469" y="1767556"/>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1" name="Rectangle 120"/>
          <p:cNvSpPr/>
          <p:nvPr/>
        </p:nvSpPr>
        <p:spPr>
          <a:xfrm>
            <a:off x="2700413" y="3553402"/>
            <a:ext cx="298480" cy="276999"/>
          </a:xfrm>
          <a:prstGeom prst="rect">
            <a:avLst/>
          </a:prstGeom>
        </p:spPr>
        <p:txBody>
          <a:bodyPr wrap="none">
            <a:spAutoFit/>
          </a:bodyPr>
          <a:lstStyle/>
          <a:p>
            <a:r>
              <a:rPr lang="en-AU" sz="1200" i="1" dirty="0" smtClean="0">
                <a:latin typeface="Symbol" pitchFamily="18" charset="2"/>
              </a:rPr>
              <a:t>g</a:t>
            </a:r>
            <a:r>
              <a:rPr lang="en-AU" sz="1200" baseline="-25000" dirty="0">
                <a:cs typeface="Times New Roman" panose="02020603050405020304" pitchFamily="18" charset="0"/>
              </a:rPr>
              <a:t>1</a:t>
            </a:r>
            <a:endParaRPr lang="en-AU" sz="1200" baseline="-25000" dirty="0"/>
          </a:p>
        </p:txBody>
      </p:sp>
      <p:sp>
        <p:nvSpPr>
          <p:cNvPr id="130" name="Rectangle 129"/>
          <p:cNvSpPr/>
          <p:nvPr/>
        </p:nvSpPr>
        <p:spPr>
          <a:xfrm>
            <a:off x="2934206" y="4659232"/>
            <a:ext cx="296876" cy="276999"/>
          </a:xfrm>
          <a:prstGeom prst="rect">
            <a:avLst/>
          </a:prstGeom>
        </p:spPr>
        <p:txBody>
          <a:bodyPr wrap="none">
            <a:spAutoFit/>
          </a:bodyPr>
          <a:lstStyle/>
          <a:p>
            <a:r>
              <a:rPr lang="en-AU" sz="1200" i="1" dirty="0" err="1" smtClean="0">
                <a:latin typeface="Times New Roman" panose="02020603050405020304" pitchFamily="18" charset="0"/>
                <a:cs typeface="Times New Roman" panose="02020603050405020304" pitchFamily="18" charset="0"/>
              </a:rPr>
              <a:t>u</a:t>
            </a:r>
            <a:r>
              <a:rPr lang="en-AU" sz="1200" i="1" baseline="-25000" dirty="0" err="1" smtClean="0"/>
              <a:t>i</a:t>
            </a:r>
            <a:endParaRPr lang="en-AU" sz="1200" i="1" baseline="-25000" dirty="0"/>
          </a:p>
        </p:txBody>
      </p:sp>
      <p:sp>
        <p:nvSpPr>
          <p:cNvPr id="131" name="Oval 130"/>
          <p:cNvSpPr/>
          <p:nvPr/>
        </p:nvSpPr>
        <p:spPr>
          <a:xfrm>
            <a:off x="2939272" y="4664633"/>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2" name="Straight Arrow Connector 131"/>
          <p:cNvCxnSpPr/>
          <p:nvPr/>
        </p:nvCxnSpPr>
        <p:spPr>
          <a:xfrm rot="2700000" flipV="1">
            <a:off x="2850109" y="4849825"/>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2530181" y="5045120"/>
            <a:ext cx="277640" cy="276999"/>
          </a:xfrm>
          <a:prstGeom prst="rect">
            <a:avLst/>
          </a:prstGeom>
        </p:spPr>
        <p:txBody>
          <a:bodyPr wrap="none">
            <a:spAutoFit/>
          </a:bodyPr>
          <a:lstStyle/>
          <a:p>
            <a:r>
              <a:rPr lang="en-AU" sz="1200" i="1" dirty="0" err="1" smtClean="0">
                <a:latin typeface="Times New Roman" panose="02020603050405020304" pitchFamily="18" charset="0"/>
                <a:cs typeface="Times New Roman" panose="02020603050405020304" pitchFamily="18" charset="0"/>
              </a:rPr>
              <a:t>e</a:t>
            </a:r>
            <a:r>
              <a:rPr lang="en-AU" sz="1200" i="1" baseline="-25000" dirty="0" err="1" smtClean="0"/>
              <a:t>i</a:t>
            </a:r>
            <a:endParaRPr lang="en-AU" sz="1200" i="1" baseline="-25000" dirty="0"/>
          </a:p>
        </p:txBody>
      </p:sp>
      <p:cxnSp>
        <p:nvCxnSpPr>
          <p:cNvPr id="134" name="Straight Arrow Connector 133"/>
          <p:cNvCxnSpPr/>
          <p:nvPr/>
        </p:nvCxnSpPr>
        <p:spPr>
          <a:xfrm rot="2700000">
            <a:off x="3409783" y="4132690"/>
            <a:ext cx="0" cy="64277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3643115" y="4086046"/>
            <a:ext cx="271051" cy="271051"/>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6" name="Rectangle 135"/>
          <p:cNvSpPr/>
          <p:nvPr/>
        </p:nvSpPr>
        <p:spPr>
          <a:xfrm>
            <a:off x="3619451" y="4088322"/>
            <a:ext cx="354584" cy="276999"/>
          </a:xfrm>
          <a:prstGeom prst="rect">
            <a:avLst/>
          </a:prstGeom>
        </p:spPr>
        <p:txBody>
          <a:bodyPr wrap="none">
            <a:spAutoFit/>
          </a:bodyPr>
          <a:lstStyle/>
          <a:p>
            <a:r>
              <a:rPr lang="en-AU" sz="1200" i="1" dirty="0" smtClean="0">
                <a:latin typeface="Times New Roman" panose="02020603050405020304" pitchFamily="18" charset="0"/>
                <a:cs typeface="Times New Roman" panose="02020603050405020304" pitchFamily="18" charset="0"/>
              </a:rPr>
              <a:t>x</a:t>
            </a:r>
            <a:r>
              <a:rPr lang="en-AU" sz="1200" i="1" baseline="-25000" dirty="0" smtClean="0">
                <a:cs typeface="Times New Roman" panose="02020603050405020304" pitchFamily="18" charset="0"/>
              </a:rPr>
              <a:t>i</a:t>
            </a:r>
            <a:r>
              <a:rPr lang="en-AU" sz="1200" baseline="-25000" dirty="0" smtClean="0">
                <a:cs typeface="Times New Roman" panose="02020603050405020304" pitchFamily="18" charset="0"/>
              </a:rPr>
              <a:t>,2</a:t>
            </a:r>
            <a:endParaRPr lang="en-AU" sz="1200" i="1" baseline="-25000" dirty="0"/>
          </a:p>
        </p:txBody>
      </p:sp>
      <p:sp>
        <p:nvSpPr>
          <p:cNvPr id="137" name="Rectangle 136"/>
          <p:cNvSpPr/>
          <p:nvPr/>
        </p:nvSpPr>
        <p:spPr>
          <a:xfrm>
            <a:off x="3171486" y="4125247"/>
            <a:ext cx="328936" cy="276999"/>
          </a:xfrm>
          <a:prstGeom prst="rect">
            <a:avLst/>
          </a:prstGeom>
        </p:spPr>
        <p:txBody>
          <a:bodyPr wrap="none">
            <a:spAutoFit/>
          </a:bodyPr>
          <a:lstStyle/>
          <a:p>
            <a:r>
              <a:rPr lang="en-AU" sz="1200" i="1" dirty="0" smtClean="0">
                <a:latin typeface="Symbol" panose="05050102010706020507" pitchFamily="18" charset="2"/>
                <a:cs typeface="Times New Roman" panose="02020603050405020304" pitchFamily="18" charset="0"/>
              </a:rPr>
              <a:t>h</a:t>
            </a:r>
            <a:r>
              <a:rPr lang="en-AU" sz="1200" baseline="-25000" dirty="0" smtClean="0">
                <a:cs typeface="Times New Roman" panose="02020603050405020304" pitchFamily="18" charset="0"/>
              </a:rPr>
              <a:t>2</a:t>
            </a:r>
            <a:endParaRPr lang="en-AU" sz="1200" i="1" baseline="-25000" dirty="0">
              <a:latin typeface="Symbol" panose="05050102010706020507" pitchFamily="18" charset="2"/>
            </a:endParaRPr>
          </a:p>
        </p:txBody>
      </p:sp>
      <p:sp>
        <p:nvSpPr>
          <p:cNvPr id="138" name="Oval 137"/>
          <p:cNvSpPr/>
          <p:nvPr/>
        </p:nvSpPr>
        <p:spPr>
          <a:xfrm>
            <a:off x="3179578" y="4144965"/>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9" name="Straight Arrow Connector 138"/>
          <p:cNvCxnSpPr>
            <a:stCxn id="120" idx="4"/>
          </p:cNvCxnSpPr>
          <p:nvPr/>
        </p:nvCxnSpPr>
        <p:spPr>
          <a:xfrm flipH="1">
            <a:off x="2871690" y="3316243"/>
            <a:ext cx="233131" cy="83437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390510" y="6101084"/>
            <a:ext cx="7394973" cy="430887"/>
          </a:xfrm>
          <a:prstGeom prst="rect">
            <a:avLst/>
          </a:prstGeom>
        </p:spPr>
        <p:txBody>
          <a:bodyPr wrap="none">
            <a:spAutoFit/>
          </a:bodyPr>
          <a:lstStyle/>
          <a:p>
            <a:r>
              <a:rPr lang="en-AU" sz="1100" i="1" dirty="0" err="1" smtClean="0">
                <a:latin typeface="Times New Roman" panose="02020603050405020304" pitchFamily="18" charset="0"/>
                <a:cs typeface="Times New Roman" panose="02020603050405020304" pitchFamily="18" charset="0"/>
              </a:rPr>
              <a:t>u</a:t>
            </a:r>
            <a:r>
              <a:rPr lang="en-AU" sz="1100" i="1" baseline="-25000" dirty="0" err="1" smtClean="0">
                <a:cs typeface="Arial" pitchFamily="34" charset="0"/>
              </a:rPr>
              <a:t>i</a:t>
            </a:r>
            <a:r>
              <a:rPr lang="en-AU" sz="1100" dirty="0" smtClean="0">
                <a:latin typeface="Arial" pitchFamily="34" charset="0"/>
                <a:cs typeface="Arial" pitchFamily="34" charset="0"/>
              </a:rPr>
              <a:t> = Utility for Alternative </a:t>
            </a:r>
            <a:r>
              <a:rPr lang="en-AU" sz="1100" i="1" dirty="0" err="1" smtClean="0">
                <a:latin typeface="Arial" pitchFamily="34" charset="0"/>
                <a:cs typeface="Arial" pitchFamily="34" charset="0"/>
              </a:rPr>
              <a:t>i</a:t>
            </a:r>
            <a:r>
              <a:rPr lang="en-AU" sz="1100" dirty="0" smtClean="0">
                <a:latin typeface="Arial" pitchFamily="34" charset="0"/>
                <a:cs typeface="Arial" pitchFamily="34" charset="0"/>
              </a:rPr>
              <a:t>, </a:t>
            </a:r>
            <a:r>
              <a:rPr lang="en-AU" sz="1100" i="1" dirty="0" err="1" smtClean="0">
                <a:latin typeface="Times New Roman" panose="02020603050405020304" pitchFamily="18" charset="0"/>
                <a:cs typeface="Times New Roman" panose="02020603050405020304" pitchFamily="18" charset="0"/>
              </a:rPr>
              <a:t>e</a:t>
            </a:r>
            <a:r>
              <a:rPr lang="en-AU" sz="1100" i="1" baseline="-25000" dirty="0" err="1" smtClean="0">
                <a:latin typeface="Arial" pitchFamily="34" charset="0"/>
                <a:cs typeface="Arial" pitchFamily="34" charset="0"/>
              </a:rPr>
              <a:t>i</a:t>
            </a:r>
            <a:r>
              <a:rPr lang="en-AU" sz="1100" dirty="0" smtClean="0">
                <a:latin typeface="Arial" pitchFamily="34" charset="0"/>
                <a:cs typeface="Arial" pitchFamily="34" charset="0"/>
              </a:rPr>
              <a:t> = Random Error, </a:t>
            </a:r>
            <a:r>
              <a:rPr lang="en-AU" sz="1100" i="1" dirty="0" smtClean="0">
                <a:latin typeface="Times New Roman" panose="02020603050405020304" pitchFamily="18" charset="0"/>
                <a:cs typeface="Times New Roman" panose="02020603050405020304" pitchFamily="18" charset="0"/>
              </a:rPr>
              <a:t>x</a:t>
            </a:r>
            <a:r>
              <a:rPr lang="en-AU" sz="1100" i="1" baseline="-25000" dirty="0" smtClean="0">
                <a:latin typeface="Arial" pitchFamily="34" charset="0"/>
                <a:cs typeface="Arial" pitchFamily="34" charset="0"/>
              </a:rPr>
              <a:t>i</a:t>
            </a:r>
            <a:r>
              <a:rPr lang="en-AU" sz="1100" dirty="0" smtClean="0">
                <a:latin typeface="Arial" pitchFamily="34" charset="0"/>
                <a:cs typeface="Arial" pitchFamily="34" charset="0"/>
              </a:rPr>
              <a:t> = Observed Covariate, </a:t>
            </a:r>
            <a:r>
              <a:rPr lang="en-AU" sz="1100" i="1" dirty="0" smtClean="0">
                <a:latin typeface="Symbol" pitchFamily="18" charset="2"/>
                <a:cs typeface="Arial" pitchFamily="34" charset="0"/>
              </a:rPr>
              <a:t>h</a:t>
            </a:r>
            <a:r>
              <a:rPr lang="en-AU" sz="1100" dirty="0" smtClean="0">
                <a:latin typeface="Arial" pitchFamily="34" charset="0"/>
                <a:cs typeface="Arial" pitchFamily="34" charset="0"/>
              </a:rPr>
              <a:t> = Regression Coefficient (Latent Variable),</a:t>
            </a:r>
          </a:p>
          <a:p>
            <a:r>
              <a:rPr lang="en-AU" sz="1100" i="1" dirty="0" smtClean="0">
                <a:latin typeface="Symbol" panose="05050102010706020507" pitchFamily="18" charset="2"/>
                <a:cs typeface="Times New Roman" panose="02020603050405020304" pitchFamily="18" charset="0"/>
              </a:rPr>
              <a:t>e</a:t>
            </a:r>
            <a:r>
              <a:rPr lang="en-AU" sz="1100" dirty="0" smtClean="0">
                <a:latin typeface="Arial" pitchFamily="34" charset="0"/>
                <a:cs typeface="Arial" pitchFamily="34" charset="0"/>
              </a:rPr>
              <a:t> and </a:t>
            </a:r>
            <a:r>
              <a:rPr lang="en-AU" sz="1100" i="1" dirty="0" smtClean="0">
                <a:latin typeface="Symbol" panose="05050102010706020507" pitchFamily="18" charset="2"/>
                <a:cs typeface="Times New Roman" panose="02020603050405020304" pitchFamily="18" charset="0"/>
              </a:rPr>
              <a:t>d </a:t>
            </a:r>
            <a:r>
              <a:rPr lang="en-AU" sz="1100" dirty="0" smtClean="0">
                <a:latin typeface="Arial" pitchFamily="34" charset="0"/>
                <a:cs typeface="Arial" pitchFamily="34" charset="0"/>
              </a:rPr>
              <a:t>= Random Components, </a:t>
            </a:r>
            <a:r>
              <a:rPr lang="en-AU" sz="1100" i="1" dirty="0" smtClean="0">
                <a:latin typeface="Symbol" pitchFamily="18" charset="2"/>
                <a:cs typeface="Arial" pitchFamily="34" charset="0"/>
              </a:rPr>
              <a:t>x</a:t>
            </a:r>
            <a:r>
              <a:rPr lang="en-AU" sz="1100" dirty="0" smtClean="0">
                <a:latin typeface="Arial" pitchFamily="34" charset="0"/>
                <a:cs typeface="Arial" pitchFamily="34" charset="0"/>
              </a:rPr>
              <a:t> = Latent Variable, </a:t>
            </a:r>
            <a:r>
              <a:rPr lang="en-AU" sz="1100" i="1" dirty="0" smtClean="0">
                <a:latin typeface="Symbol" pitchFamily="18" charset="2"/>
                <a:cs typeface="Arial" pitchFamily="34" charset="0"/>
              </a:rPr>
              <a:t>g</a:t>
            </a:r>
            <a:r>
              <a:rPr lang="en-AU" sz="1100" dirty="0" smtClean="0">
                <a:latin typeface="Arial" pitchFamily="34" charset="0"/>
                <a:cs typeface="Arial" pitchFamily="34" charset="0"/>
              </a:rPr>
              <a:t> and </a:t>
            </a:r>
            <a:r>
              <a:rPr lang="en-AU" sz="1100" i="1" dirty="0" smtClean="0">
                <a:latin typeface="Symbol" panose="05050102010706020507" pitchFamily="18" charset="2"/>
                <a:cs typeface="Arial" pitchFamily="34" charset="0"/>
              </a:rPr>
              <a:t>b </a:t>
            </a:r>
            <a:r>
              <a:rPr lang="en-AU" sz="1100" dirty="0" smtClean="0">
                <a:latin typeface="Arial" pitchFamily="34" charset="0"/>
                <a:cs typeface="Arial" pitchFamily="34" charset="0"/>
              </a:rPr>
              <a:t>= Regression Coefficients.</a:t>
            </a:r>
            <a:endParaRPr lang="en-AU" sz="1100" dirty="0">
              <a:latin typeface="Arial" pitchFamily="34" charset="0"/>
              <a:cs typeface="Arial" pitchFamily="34" charset="0"/>
            </a:endParaRPr>
          </a:p>
        </p:txBody>
      </p:sp>
      <p:cxnSp>
        <p:nvCxnSpPr>
          <p:cNvPr id="142" name="Straight Arrow Connector 141"/>
          <p:cNvCxnSpPr/>
          <p:nvPr/>
        </p:nvCxnSpPr>
        <p:spPr>
          <a:xfrm rot="8100000" flipV="1">
            <a:off x="2637204" y="3903094"/>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2288514" y="3696702"/>
            <a:ext cx="303288" cy="276999"/>
          </a:xfrm>
          <a:prstGeom prst="rect">
            <a:avLst/>
          </a:prstGeom>
        </p:spPr>
        <p:txBody>
          <a:bodyPr wrap="none">
            <a:spAutoFit/>
          </a:bodyPr>
          <a:lstStyle/>
          <a:p>
            <a:r>
              <a:rPr lang="en-AU" sz="1200" i="1" dirty="0" smtClean="0">
                <a:latin typeface="Symbol" panose="05050102010706020507" pitchFamily="18" charset="2"/>
                <a:cs typeface="Times New Roman" panose="02020603050405020304" pitchFamily="18" charset="0"/>
              </a:rPr>
              <a:t>e</a:t>
            </a:r>
            <a:r>
              <a:rPr lang="en-AU" sz="1200" baseline="-25000" dirty="0" smtClean="0">
                <a:cs typeface="Times New Roman" panose="02020603050405020304" pitchFamily="18" charset="0"/>
              </a:rPr>
              <a:t>1</a:t>
            </a:r>
            <a:endParaRPr lang="en-AU" sz="1200" i="1" baseline="-25000" dirty="0"/>
          </a:p>
        </p:txBody>
      </p:sp>
      <p:sp>
        <p:nvSpPr>
          <p:cNvPr id="144" name="Rectangle 143"/>
          <p:cNvSpPr/>
          <p:nvPr/>
        </p:nvSpPr>
        <p:spPr>
          <a:xfrm>
            <a:off x="2229886" y="4086293"/>
            <a:ext cx="271051" cy="271051"/>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45" name="Rectangle 144"/>
          <p:cNvSpPr/>
          <p:nvPr/>
        </p:nvSpPr>
        <p:spPr>
          <a:xfrm>
            <a:off x="2214314" y="4088569"/>
            <a:ext cx="354584" cy="276999"/>
          </a:xfrm>
          <a:prstGeom prst="rect">
            <a:avLst/>
          </a:prstGeom>
        </p:spPr>
        <p:txBody>
          <a:bodyPr wrap="none">
            <a:spAutoFit/>
          </a:bodyPr>
          <a:lstStyle/>
          <a:p>
            <a:r>
              <a:rPr lang="en-AU" sz="1200" i="1" dirty="0" smtClean="0">
                <a:latin typeface="Times New Roman" panose="02020603050405020304" pitchFamily="18" charset="0"/>
                <a:cs typeface="Times New Roman" panose="02020603050405020304" pitchFamily="18" charset="0"/>
              </a:rPr>
              <a:t>x</a:t>
            </a:r>
            <a:r>
              <a:rPr lang="en-AU" sz="1200" i="1" baseline="-25000" dirty="0" smtClean="0">
                <a:cs typeface="Times New Roman" panose="02020603050405020304" pitchFamily="18" charset="0"/>
              </a:rPr>
              <a:t>i</a:t>
            </a:r>
            <a:r>
              <a:rPr lang="en-AU" sz="1200" baseline="-25000" dirty="0" smtClean="0">
                <a:cs typeface="Times New Roman" panose="02020603050405020304" pitchFamily="18" charset="0"/>
              </a:rPr>
              <a:t>,1</a:t>
            </a:r>
            <a:endParaRPr lang="en-AU" sz="1200" i="1" baseline="-25000" dirty="0"/>
          </a:p>
        </p:txBody>
      </p:sp>
      <p:cxnSp>
        <p:nvCxnSpPr>
          <p:cNvPr id="146" name="Straight Arrow Connector 145"/>
          <p:cNvCxnSpPr/>
          <p:nvPr/>
        </p:nvCxnSpPr>
        <p:spPr>
          <a:xfrm rot="-2700000">
            <a:off x="2741711" y="4139888"/>
            <a:ext cx="0" cy="64277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2687272" y="4126343"/>
            <a:ext cx="328936" cy="276999"/>
          </a:xfrm>
          <a:prstGeom prst="rect">
            <a:avLst/>
          </a:prstGeom>
        </p:spPr>
        <p:txBody>
          <a:bodyPr wrap="none">
            <a:spAutoFit/>
          </a:bodyPr>
          <a:lstStyle/>
          <a:p>
            <a:r>
              <a:rPr lang="en-AU" sz="1200" i="1" dirty="0" smtClean="0">
                <a:latin typeface="Symbol" panose="05050102010706020507" pitchFamily="18" charset="2"/>
                <a:cs typeface="Times New Roman" panose="02020603050405020304" pitchFamily="18" charset="0"/>
              </a:rPr>
              <a:t>h</a:t>
            </a:r>
            <a:r>
              <a:rPr lang="en-AU" sz="1200" baseline="-25000" dirty="0" smtClean="0">
                <a:cs typeface="Times New Roman" panose="02020603050405020304" pitchFamily="18" charset="0"/>
              </a:rPr>
              <a:t>1</a:t>
            </a:r>
            <a:endParaRPr lang="en-AU" sz="1200" baseline="-25000" dirty="0">
              <a:latin typeface="Symbol" panose="05050102010706020507" pitchFamily="18" charset="2"/>
            </a:endParaRPr>
          </a:p>
        </p:txBody>
      </p:sp>
      <p:sp>
        <p:nvSpPr>
          <p:cNvPr id="148" name="Oval 147"/>
          <p:cNvSpPr/>
          <p:nvPr/>
        </p:nvSpPr>
        <p:spPr>
          <a:xfrm>
            <a:off x="2695364" y="4146061"/>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9" name="Straight Arrow Connector 148"/>
          <p:cNvCxnSpPr>
            <a:stCxn id="119" idx="2"/>
          </p:cNvCxnSpPr>
          <p:nvPr/>
        </p:nvCxnSpPr>
        <p:spPr>
          <a:xfrm>
            <a:off x="3112398" y="3298192"/>
            <a:ext cx="220163" cy="86532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3260798" y="3545310"/>
            <a:ext cx="298480" cy="276999"/>
          </a:xfrm>
          <a:prstGeom prst="rect">
            <a:avLst/>
          </a:prstGeom>
        </p:spPr>
        <p:txBody>
          <a:bodyPr wrap="none">
            <a:spAutoFit/>
          </a:bodyPr>
          <a:lstStyle/>
          <a:p>
            <a:r>
              <a:rPr lang="en-AU" sz="1200" i="1" dirty="0" smtClean="0">
                <a:latin typeface="Symbol" pitchFamily="18" charset="2"/>
              </a:rPr>
              <a:t>g</a:t>
            </a:r>
            <a:r>
              <a:rPr lang="en-AU" sz="1200" baseline="-25000" dirty="0" smtClean="0">
                <a:cs typeface="Times New Roman" panose="02020603050405020304" pitchFamily="18" charset="0"/>
              </a:rPr>
              <a:t>2</a:t>
            </a:r>
            <a:endParaRPr lang="en-AU" sz="1200" baseline="-25000" dirty="0"/>
          </a:p>
        </p:txBody>
      </p:sp>
      <p:cxnSp>
        <p:nvCxnSpPr>
          <p:cNvPr id="151" name="Straight Arrow Connector 150"/>
          <p:cNvCxnSpPr/>
          <p:nvPr/>
        </p:nvCxnSpPr>
        <p:spPr>
          <a:xfrm rot="13500000" flipV="1">
            <a:off x="3535209" y="3895002"/>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3595175" y="3687763"/>
            <a:ext cx="303288" cy="276999"/>
          </a:xfrm>
          <a:prstGeom prst="rect">
            <a:avLst/>
          </a:prstGeom>
        </p:spPr>
        <p:txBody>
          <a:bodyPr wrap="none">
            <a:spAutoFit/>
          </a:bodyPr>
          <a:lstStyle/>
          <a:p>
            <a:r>
              <a:rPr lang="en-AU" sz="1200" i="1" dirty="0" smtClean="0">
                <a:latin typeface="Symbol" panose="05050102010706020507" pitchFamily="18" charset="2"/>
                <a:cs typeface="Times New Roman" panose="02020603050405020304" pitchFamily="18" charset="0"/>
              </a:rPr>
              <a:t>e</a:t>
            </a:r>
            <a:r>
              <a:rPr lang="en-AU" sz="1200" baseline="-25000" dirty="0" smtClean="0">
                <a:cs typeface="Times New Roman" panose="02020603050405020304" pitchFamily="18" charset="0"/>
              </a:rPr>
              <a:t>2</a:t>
            </a:r>
            <a:endParaRPr lang="en-AU" sz="1200" i="1" baseline="-25000" dirty="0"/>
          </a:p>
        </p:txBody>
      </p:sp>
      <p:grpSp>
        <p:nvGrpSpPr>
          <p:cNvPr id="153" name="Group 152"/>
          <p:cNvGrpSpPr/>
          <p:nvPr/>
        </p:nvGrpSpPr>
        <p:grpSpPr>
          <a:xfrm>
            <a:off x="5769060" y="2752765"/>
            <a:ext cx="311304" cy="295050"/>
            <a:chOff x="4166127" y="1745971"/>
            <a:chExt cx="311304" cy="295050"/>
          </a:xfrm>
        </p:grpSpPr>
        <p:sp>
          <p:nvSpPr>
            <p:cNvPr id="154" name="Rectangle 153"/>
            <p:cNvSpPr/>
            <p:nvPr/>
          </p:nvSpPr>
          <p:spPr>
            <a:xfrm>
              <a:off x="4166127" y="1745971"/>
              <a:ext cx="311304" cy="276999"/>
            </a:xfrm>
            <a:prstGeom prst="rect">
              <a:avLst/>
            </a:prstGeom>
          </p:spPr>
          <p:txBody>
            <a:bodyPr wrap="none">
              <a:spAutoFit/>
            </a:bodyPr>
            <a:lstStyle/>
            <a:p>
              <a:r>
                <a:rPr lang="en-AU" sz="1200" i="1" dirty="0" smtClean="0">
                  <a:latin typeface="Symbol" pitchFamily="18" charset="2"/>
                </a:rPr>
                <a:t>x</a:t>
              </a:r>
              <a:r>
                <a:rPr lang="en-AU" sz="1200" baseline="-25000" dirty="0" smtClean="0"/>
                <a:t>2</a:t>
              </a:r>
              <a:endParaRPr lang="en-AU" sz="1200" baseline="-25000" dirty="0"/>
            </a:p>
          </p:txBody>
        </p:sp>
        <p:sp>
          <p:nvSpPr>
            <p:cNvPr id="155" name="Oval 154"/>
            <p:cNvSpPr/>
            <p:nvPr/>
          </p:nvSpPr>
          <p:spPr>
            <a:xfrm>
              <a:off x="4177469" y="1767556"/>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56" name="Rectangle 155"/>
          <p:cNvSpPr/>
          <p:nvPr/>
        </p:nvSpPr>
        <p:spPr>
          <a:xfrm>
            <a:off x="5512727" y="3284974"/>
            <a:ext cx="298480" cy="276999"/>
          </a:xfrm>
          <a:prstGeom prst="rect">
            <a:avLst/>
          </a:prstGeom>
        </p:spPr>
        <p:txBody>
          <a:bodyPr wrap="none">
            <a:spAutoFit/>
          </a:bodyPr>
          <a:lstStyle/>
          <a:p>
            <a:r>
              <a:rPr lang="en-AU" sz="1200" i="1" dirty="0" smtClean="0">
                <a:latin typeface="Symbol" pitchFamily="18" charset="2"/>
              </a:rPr>
              <a:t>g</a:t>
            </a:r>
            <a:r>
              <a:rPr lang="en-AU" sz="1200" baseline="-25000" dirty="0" smtClean="0">
                <a:cs typeface="Times New Roman" panose="02020603050405020304" pitchFamily="18" charset="0"/>
              </a:rPr>
              <a:t>3</a:t>
            </a:r>
            <a:endParaRPr lang="en-AU" sz="1200" baseline="-25000" dirty="0"/>
          </a:p>
        </p:txBody>
      </p:sp>
      <p:sp>
        <p:nvSpPr>
          <p:cNvPr id="157" name="Rectangle 156"/>
          <p:cNvSpPr/>
          <p:nvPr/>
        </p:nvSpPr>
        <p:spPr>
          <a:xfrm>
            <a:off x="5746520" y="4390804"/>
            <a:ext cx="296876" cy="276999"/>
          </a:xfrm>
          <a:prstGeom prst="rect">
            <a:avLst/>
          </a:prstGeom>
        </p:spPr>
        <p:txBody>
          <a:bodyPr wrap="none">
            <a:spAutoFit/>
          </a:bodyPr>
          <a:lstStyle/>
          <a:p>
            <a:r>
              <a:rPr lang="en-AU" sz="1200" i="1" dirty="0" err="1" smtClean="0">
                <a:latin typeface="Times New Roman" panose="02020603050405020304" pitchFamily="18" charset="0"/>
                <a:cs typeface="Times New Roman" panose="02020603050405020304" pitchFamily="18" charset="0"/>
              </a:rPr>
              <a:t>u</a:t>
            </a:r>
            <a:r>
              <a:rPr lang="en-AU" sz="1200" i="1" baseline="-25000" dirty="0" err="1" smtClean="0"/>
              <a:t>i</a:t>
            </a:r>
            <a:endParaRPr lang="en-AU" sz="1200" i="1" baseline="-25000" dirty="0"/>
          </a:p>
        </p:txBody>
      </p:sp>
      <p:sp>
        <p:nvSpPr>
          <p:cNvPr id="158" name="Oval 157"/>
          <p:cNvSpPr/>
          <p:nvPr/>
        </p:nvSpPr>
        <p:spPr>
          <a:xfrm>
            <a:off x="5751586" y="4396205"/>
            <a:ext cx="273465" cy="27346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9" name="Straight Arrow Connector 158"/>
          <p:cNvCxnSpPr/>
          <p:nvPr/>
        </p:nvCxnSpPr>
        <p:spPr>
          <a:xfrm rot="2700000" flipV="1">
            <a:off x="5662423" y="4581397"/>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0" name="Rectangle 159"/>
          <p:cNvSpPr/>
          <p:nvPr/>
        </p:nvSpPr>
        <p:spPr>
          <a:xfrm>
            <a:off x="5342495" y="4776692"/>
            <a:ext cx="277640" cy="276999"/>
          </a:xfrm>
          <a:prstGeom prst="rect">
            <a:avLst/>
          </a:prstGeom>
        </p:spPr>
        <p:txBody>
          <a:bodyPr wrap="none">
            <a:spAutoFit/>
          </a:bodyPr>
          <a:lstStyle/>
          <a:p>
            <a:r>
              <a:rPr lang="en-AU" sz="1200" i="1" dirty="0" err="1" smtClean="0">
                <a:latin typeface="Times New Roman" panose="02020603050405020304" pitchFamily="18" charset="0"/>
                <a:cs typeface="Times New Roman" panose="02020603050405020304" pitchFamily="18" charset="0"/>
              </a:rPr>
              <a:t>e</a:t>
            </a:r>
            <a:r>
              <a:rPr lang="en-AU" sz="1200" i="1" baseline="-25000" dirty="0" err="1" smtClean="0"/>
              <a:t>i</a:t>
            </a:r>
            <a:endParaRPr lang="en-AU" sz="1200" i="1" baseline="-25000" dirty="0"/>
          </a:p>
        </p:txBody>
      </p:sp>
      <p:cxnSp>
        <p:nvCxnSpPr>
          <p:cNvPr id="161" name="Straight Arrow Connector 160"/>
          <p:cNvCxnSpPr/>
          <p:nvPr/>
        </p:nvCxnSpPr>
        <p:spPr>
          <a:xfrm rot="2700000">
            <a:off x="6222097" y="3864262"/>
            <a:ext cx="0" cy="64277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a:off x="6455429" y="3817618"/>
            <a:ext cx="271051" cy="271051"/>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3" name="Rectangle 162"/>
          <p:cNvSpPr/>
          <p:nvPr/>
        </p:nvSpPr>
        <p:spPr>
          <a:xfrm>
            <a:off x="6431765" y="3819894"/>
            <a:ext cx="354584" cy="276999"/>
          </a:xfrm>
          <a:prstGeom prst="rect">
            <a:avLst/>
          </a:prstGeom>
        </p:spPr>
        <p:txBody>
          <a:bodyPr wrap="none">
            <a:spAutoFit/>
          </a:bodyPr>
          <a:lstStyle/>
          <a:p>
            <a:r>
              <a:rPr lang="en-AU" sz="1200" i="1" dirty="0" smtClean="0">
                <a:latin typeface="Times New Roman" panose="02020603050405020304" pitchFamily="18" charset="0"/>
                <a:cs typeface="Times New Roman" panose="02020603050405020304" pitchFamily="18" charset="0"/>
              </a:rPr>
              <a:t>x</a:t>
            </a:r>
            <a:r>
              <a:rPr lang="en-AU" sz="1200" i="1" baseline="-25000" dirty="0" smtClean="0">
                <a:cs typeface="Times New Roman" panose="02020603050405020304" pitchFamily="18" charset="0"/>
              </a:rPr>
              <a:t>i</a:t>
            </a:r>
            <a:r>
              <a:rPr lang="en-AU" sz="1200" baseline="-25000" dirty="0" smtClean="0">
                <a:cs typeface="Times New Roman" panose="02020603050405020304" pitchFamily="18" charset="0"/>
              </a:rPr>
              <a:t>,4</a:t>
            </a:r>
            <a:endParaRPr lang="en-AU" sz="1200" i="1" baseline="-25000" dirty="0"/>
          </a:p>
        </p:txBody>
      </p:sp>
      <p:sp>
        <p:nvSpPr>
          <p:cNvPr id="164" name="Rectangle 163"/>
          <p:cNvSpPr/>
          <p:nvPr/>
        </p:nvSpPr>
        <p:spPr>
          <a:xfrm>
            <a:off x="5967616" y="3856819"/>
            <a:ext cx="328936" cy="276999"/>
          </a:xfrm>
          <a:prstGeom prst="rect">
            <a:avLst/>
          </a:prstGeom>
        </p:spPr>
        <p:txBody>
          <a:bodyPr wrap="none">
            <a:spAutoFit/>
          </a:bodyPr>
          <a:lstStyle/>
          <a:p>
            <a:r>
              <a:rPr lang="en-AU" sz="1200" i="1" dirty="0" smtClean="0">
                <a:latin typeface="Symbol" panose="05050102010706020507" pitchFamily="18" charset="2"/>
                <a:cs typeface="Times New Roman" panose="02020603050405020304" pitchFamily="18" charset="0"/>
              </a:rPr>
              <a:t>h</a:t>
            </a:r>
            <a:r>
              <a:rPr lang="en-AU" sz="1200" baseline="-25000" dirty="0" smtClean="0">
                <a:cs typeface="Times New Roman" panose="02020603050405020304" pitchFamily="18" charset="0"/>
              </a:rPr>
              <a:t>4</a:t>
            </a:r>
            <a:endParaRPr lang="en-AU" sz="1200" i="1" baseline="-25000" dirty="0">
              <a:latin typeface="Symbol" panose="05050102010706020507" pitchFamily="18" charset="2"/>
            </a:endParaRPr>
          </a:p>
        </p:txBody>
      </p:sp>
      <p:sp>
        <p:nvSpPr>
          <p:cNvPr id="165" name="Oval 164"/>
          <p:cNvSpPr/>
          <p:nvPr/>
        </p:nvSpPr>
        <p:spPr>
          <a:xfrm>
            <a:off x="5991892" y="3876537"/>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6" name="Straight Arrow Connector 165"/>
          <p:cNvCxnSpPr>
            <a:stCxn id="155" idx="4"/>
          </p:cNvCxnSpPr>
          <p:nvPr/>
        </p:nvCxnSpPr>
        <p:spPr>
          <a:xfrm flipH="1">
            <a:off x="5684004" y="3047815"/>
            <a:ext cx="233131" cy="83437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8100000" flipV="1">
            <a:off x="5449518" y="3634666"/>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a:off x="5100828" y="3428274"/>
            <a:ext cx="303288" cy="276999"/>
          </a:xfrm>
          <a:prstGeom prst="rect">
            <a:avLst/>
          </a:prstGeom>
        </p:spPr>
        <p:txBody>
          <a:bodyPr wrap="none">
            <a:spAutoFit/>
          </a:bodyPr>
          <a:lstStyle/>
          <a:p>
            <a:r>
              <a:rPr lang="en-AU" sz="1200" i="1" dirty="0" smtClean="0">
                <a:latin typeface="Symbol" panose="05050102010706020507" pitchFamily="18" charset="2"/>
                <a:cs typeface="Times New Roman" panose="02020603050405020304" pitchFamily="18" charset="0"/>
              </a:rPr>
              <a:t>e</a:t>
            </a:r>
            <a:r>
              <a:rPr lang="en-AU" sz="1200" baseline="-25000" dirty="0" smtClean="0">
                <a:cs typeface="Times New Roman" panose="02020603050405020304" pitchFamily="18" charset="0"/>
              </a:rPr>
              <a:t>3</a:t>
            </a:r>
            <a:endParaRPr lang="en-AU" sz="1200" i="1" baseline="-25000" dirty="0"/>
          </a:p>
        </p:txBody>
      </p:sp>
      <p:sp>
        <p:nvSpPr>
          <p:cNvPr id="169" name="Rectangle 168"/>
          <p:cNvSpPr/>
          <p:nvPr/>
        </p:nvSpPr>
        <p:spPr>
          <a:xfrm>
            <a:off x="5042200" y="3817865"/>
            <a:ext cx="271051" cy="271051"/>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0" name="Rectangle 169"/>
          <p:cNvSpPr/>
          <p:nvPr/>
        </p:nvSpPr>
        <p:spPr>
          <a:xfrm>
            <a:off x="5018536" y="3820141"/>
            <a:ext cx="354584" cy="276999"/>
          </a:xfrm>
          <a:prstGeom prst="rect">
            <a:avLst/>
          </a:prstGeom>
        </p:spPr>
        <p:txBody>
          <a:bodyPr wrap="none">
            <a:spAutoFit/>
          </a:bodyPr>
          <a:lstStyle/>
          <a:p>
            <a:r>
              <a:rPr lang="en-AU" sz="1200" i="1" dirty="0" smtClean="0">
                <a:latin typeface="Times New Roman" panose="02020603050405020304" pitchFamily="18" charset="0"/>
                <a:cs typeface="Times New Roman" panose="02020603050405020304" pitchFamily="18" charset="0"/>
              </a:rPr>
              <a:t>x</a:t>
            </a:r>
            <a:r>
              <a:rPr lang="en-AU" sz="1200" i="1" baseline="-25000" dirty="0" smtClean="0">
                <a:cs typeface="Times New Roman" panose="02020603050405020304" pitchFamily="18" charset="0"/>
              </a:rPr>
              <a:t>i</a:t>
            </a:r>
            <a:r>
              <a:rPr lang="en-AU" sz="1200" baseline="-25000" dirty="0" smtClean="0">
                <a:cs typeface="Times New Roman" panose="02020603050405020304" pitchFamily="18" charset="0"/>
              </a:rPr>
              <a:t>,3</a:t>
            </a:r>
            <a:endParaRPr lang="en-AU" sz="1200" i="1" baseline="-25000" dirty="0"/>
          </a:p>
        </p:txBody>
      </p:sp>
      <p:cxnSp>
        <p:nvCxnSpPr>
          <p:cNvPr id="171" name="Straight Arrow Connector 170"/>
          <p:cNvCxnSpPr/>
          <p:nvPr/>
        </p:nvCxnSpPr>
        <p:spPr>
          <a:xfrm rot="-2700000">
            <a:off x="5554025" y="3871460"/>
            <a:ext cx="0" cy="64277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2" name="Rectangle 171"/>
          <p:cNvSpPr/>
          <p:nvPr/>
        </p:nvSpPr>
        <p:spPr>
          <a:xfrm>
            <a:off x="5491494" y="3857915"/>
            <a:ext cx="328936" cy="276999"/>
          </a:xfrm>
          <a:prstGeom prst="rect">
            <a:avLst/>
          </a:prstGeom>
        </p:spPr>
        <p:txBody>
          <a:bodyPr wrap="none">
            <a:spAutoFit/>
          </a:bodyPr>
          <a:lstStyle/>
          <a:p>
            <a:r>
              <a:rPr lang="en-AU" sz="1200" i="1" dirty="0" smtClean="0">
                <a:latin typeface="Symbol" panose="05050102010706020507" pitchFamily="18" charset="2"/>
                <a:cs typeface="Times New Roman" panose="02020603050405020304" pitchFamily="18" charset="0"/>
              </a:rPr>
              <a:t>h</a:t>
            </a:r>
            <a:r>
              <a:rPr lang="en-AU" sz="1200" baseline="-25000" dirty="0" smtClean="0">
                <a:cs typeface="Times New Roman" panose="02020603050405020304" pitchFamily="18" charset="0"/>
              </a:rPr>
              <a:t>3</a:t>
            </a:r>
            <a:endParaRPr lang="en-AU" sz="1200" i="1" baseline="-25000" dirty="0">
              <a:latin typeface="Symbol" panose="05050102010706020507" pitchFamily="18" charset="2"/>
            </a:endParaRPr>
          </a:p>
        </p:txBody>
      </p:sp>
      <p:sp>
        <p:nvSpPr>
          <p:cNvPr id="173" name="Oval 172"/>
          <p:cNvSpPr/>
          <p:nvPr/>
        </p:nvSpPr>
        <p:spPr>
          <a:xfrm>
            <a:off x="5507678" y="3877633"/>
            <a:ext cx="273465" cy="273465"/>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4" name="Straight Arrow Connector 173"/>
          <p:cNvCxnSpPr>
            <a:stCxn id="154" idx="2"/>
          </p:cNvCxnSpPr>
          <p:nvPr/>
        </p:nvCxnSpPr>
        <p:spPr>
          <a:xfrm>
            <a:off x="5924712" y="3029764"/>
            <a:ext cx="220163" cy="86532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5" name="Rectangle 174"/>
          <p:cNvSpPr/>
          <p:nvPr/>
        </p:nvSpPr>
        <p:spPr>
          <a:xfrm>
            <a:off x="6073112" y="3276882"/>
            <a:ext cx="298480" cy="276999"/>
          </a:xfrm>
          <a:prstGeom prst="rect">
            <a:avLst/>
          </a:prstGeom>
        </p:spPr>
        <p:txBody>
          <a:bodyPr wrap="none">
            <a:spAutoFit/>
          </a:bodyPr>
          <a:lstStyle/>
          <a:p>
            <a:r>
              <a:rPr lang="en-AU" sz="1200" i="1" dirty="0" smtClean="0">
                <a:latin typeface="Symbol" pitchFamily="18" charset="2"/>
              </a:rPr>
              <a:t>g</a:t>
            </a:r>
            <a:r>
              <a:rPr lang="en-AU" sz="1200" baseline="-25000" dirty="0" smtClean="0">
                <a:cs typeface="Times New Roman" panose="02020603050405020304" pitchFamily="18" charset="0"/>
              </a:rPr>
              <a:t>4</a:t>
            </a:r>
            <a:endParaRPr lang="en-AU" sz="1200" baseline="-25000" dirty="0"/>
          </a:p>
        </p:txBody>
      </p:sp>
      <p:cxnSp>
        <p:nvCxnSpPr>
          <p:cNvPr id="176" name="Straight Arrow Connector 175"/>
          <p:cNvCxnSpPr/>
          <p:nvPr/>
        </p:nvCxnSpPr>
        <p:spPr>
          <a:xfrm rot="13500000" flipV="1">
            <a:off x="6347523" y="3626574"/>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7" name="Rectangle 176"/>
          <p:cNvSpPr/>
          <p:nvPr/>
        </p:nvSpPr>
        <p:spPr>
          <a:xfrm>
            <a:off x="6415581" y="3427427"/>
            <a:ext cx="303288" cy="276999"/>
          </a:xfrm>
          <a:prstGeom prst="rect">
            <a:avLst/>
          </a:prstGeom>
        </p:spPr>
        <p:txBody>
          <a:bodyPr wrap="none">
            <a:spAutoFit/>
          </a:bodyPr>
          <a:lstStyle/>
          <a:p>
            <a:r>
              <a:rPr lang="en-AU" sz="1200" i="1" dirty="0" smtClean="0">
                <a:latin typeface="Symbol" panose="05050102010706020507" pitchFamily="18" charset="2"/>
                <a:cs typeface="Times New Roman" panose="02020603050405020304" pitchFamily="18" charset="0"/>
              </a:rPr>
              <a:t>e</a:t>
            </a:r>
            <a:r>
              <a:rPr lang="en-AU" sz="1200" baseline="-25000" dirty="0" smtClean="0">
                <a:cs typeface="Times New Roman" panose="02020603050405020304" pitchFamily="18" charset="0"/>
              </a:rPr>
              <a:t>4</a:t>
            </a:r>
            <a:endParaRPr lang="en-AU" sz="1200" i="1" baseline="-25000" dirty="0"/>
          </a:p>
        </p:txBody>
      </p:sp>
      <p:cxnSp>
        <p:nvCxnSpPr>
          <p:cNvPr id="178" name="Straight Arrow Connector 177"/>
          <p:cNvCxnSpPr>
            <a:stCxn id="119" idx="3"/>
            <a:endCxn id="154" idx="1"/>
          </p:cNvCxnSpPr>
          <p:nvPr/>
        </p:nvCxnSpPr>
        <p:spPr>
          <a:xfrm flipV="1">
            <a:off x="3268050" y="2891265"/>
            <a:ext cx="2501010" cy="26842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2539712" y="2614265"/>
            <a:ext cx="311304" cy="276999"/>
          </a:xfrm>
          <a:prstGeom prst="rect">
            <a:avLst/>
          </a:prstGeom>
        </p:spPr>
        <p:txBody>
          <a:bodyPr wrap="none">
            <a:spAutoFit/>
          </a:bodyPr>
          <a:lstStyle/>
          <a:p>
            <a:r>
              <a:rPr lang="en-AU" sz="1200" i="1" dirty="0" smtClean="0">
                <a:latin typeface="Symbol" pitchFamily="18" charset="2"/>
              </a:rPr>
              <a:t>d</a:t>
            </a:r>
            <a:r>
              <a:rPr lang="en-AU" sz="1200" baseline="-25000" dirty="0" smtClean="0"/>
              <a:t>1</a:t>
            </a:r>
            <a:endParaRPr lang="en-AU" sz="1200" baseline="-25000" dirty="0"/>
          </a:p>
        </p:txBody>
      </p:sp>
      <p:cxnSp>
        <p:nvCxnSpPr>
          <p:cNvPr id="181" name="Straight Arrow Connector 180"/>
          <p:cNvCxnSpPr/>
          <p:nvPr/>
        </p:nvCxnSpPr>
        <p:spPr>
          <a:xfrm rot="8100000" flipV="1">
            <a:off x="2898077" y="2823513"/>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rot="13500000" flipV="1">
            <a:off x="6111320" y="2553231"/>
            <a:ext cx="2898" cy="3039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6180782" y="2368265"/>
            <a:ext cx="311304" cy="276999"/>
          </a:xfrm>
          <a:prstGeom prst="rect">
            <a:avLst/>
          </a:prstGeom>
        </p:spPr>
        <p:txBody>
          <a:bodyPr wrap="none">
            <a:spAutoFit/>
          </a:bodyPr>
          <a:lstStyle/>
          <a:p>
            <a:r>
              <a:rPr lang="en-AU" sz="1200" i="1" dirty="0" smtClean="0">
                <a:latin typeface="Symbol" pitchFamily="18" charset="2"/>
              </a:rPr>
              <a:t>d</a:t>
            </a:r>
            <a:r>
              <a:rPr lang="en-AU" sz="1200" baseline="-25000" dirty="0" smtClean="0"/>
              <a:t>2</a:t>
            </a:r>
            <a:endParaRPr lang="en-AU" sz="1200" baseline="-25000" dirty="0"/>
          </a:p>
        </p:txBody>
      </p:sp>
    </p:spTree>
    <p:extLst>
      <p:ext uri="{BB962C8B-B14F-4D97-AF65-F5344CB8AC3E}">
        <p14:creationId xmlns:p14="http://schemas.microsoft.com/office/powerpoint/2010/main" val="2523843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pPr marL="0" indent="0">
              <a:lnSpc>
                <a:spcPct val="80000"/>
              </a:lnSpc>
              <a:buNone/>
            </a:pPr>
            <a:r>
              <a:rPr lang="en-AU" sz="1800" dirty="0">
                <a:latin typeface="Arial" pitchFamily="34" charset="0"/>
                <a:cs typeface="Arial" pitchFamily="34" charset="0"/>
              </a:rPr>
              <a:t>Rungie, </a:t>
            </a:r>
            <a:r>
              <a:rPr lang="en-AU" sz="1800" dirty="0" smtClean="0">
                <a:latin typeface="Arial" pitchFamily="34" charset="0"/>
                <a:cs typeface="Arial" pitchFamily="34" charset="0"/>
              </a:rPr>
              <a:t>C.M</a:t>
            </a:r>
            <a:r>
              <a:rPr lang="en-AU" sz="1800" dirty="0">
                <a:latin typeface="Arial" pitchFamily="34" charset="0"/>
                <a:cs typeface="Arial" pitchFamily="34" charset="0"/>
              </a:rPr>
              <a:t>., </a:t>
            </a:r>
            <a:r>
              <a:rPr lang="en-AU" sz="1800" dirty="0" smtClean="0">
                <a:latin typeface="Arial" pitchFamily="34" charset="0"/>
                <a:cs typeface="Arial" pitchFamily="34" charset="0"/>
              </a:rPr>
              <a:t>Coote, L.V., </a:t>
            </a:r>
            <a:r>
              <a:rPr lang="en-AU" sz="1800" dirty="0">
                <a:latin typeface="Arial" pitchFamily="34" charset="0"/>
                <a:cs typeface="Arial" pitchFamily="34" charset="0"/>
              </a:rPr>
              <a:t>and </a:t>
            </a:r>
            <a:r>
              <a:rPr lang="en-AU" sz="1800" dirty="0" smtClean="0">
                <a:latin typeface="Arial" pitchFamily="34" charset="0"/>
                <a:cs typeface="Arial" pitchFamily="34" charset="0"/>
              </a:rPr>
              <a:t>Louviere, J.J. (2012), </a:t>
            </a:r>
            <a:r>
              <a:rPr lang="en-AU" sz="1800" dirty="0">
                <a:latin typeface="Arial" pitchFamily="34" charset="0"/>
                <a:cs typeface="Arial" pitchFamily="34" charset="0"/>
              </a:rPr>
              <a:t>“Latent Variables in Discrete Choice Experiments,” </a:t>
            </a:r>
            <a:r>
              <a:rPr lang="en-AU" sz="1800" i="1" dirty="0">
                <a:latin typeface="Arial" pitchFamily="34" charset="0"/>
                <a:cs typeface="Arial" pitchFamily="34" charset="0"/>
              </a:rPr>
              <a:t>Journal of Choice </a:t>
            </a:r>
            <a:r>
              <a:rPr lang="en-AU" sz="1800" i="1" dirty="0" smtClean="0">
                <a:latin typeface="Arial" pitchFamily="34" charset="0"/>
                <a:cs typeface="Arial" pitchFamily="34" charset="0"/>
              </a:rPr>
              <a:t>Modelling</a:t>
            </a:r>
            <a:r>
              <a:rPr lang="en-AU" sz="1800" dirty="0" smtClean="0">
                <a:latin typeface="Arial" pitchFamily="34" charset="0"/>
                <a:cs typeface="Arial" pitchFamily="34" charset="0"/>
              </a:rPr>
              <a:t>, 5(3), 145-156.</a:t>
            </a:r>
            <a:endParaRPr lang="en-AU" sz="1800" dirty="0">
              <a:latin typeface="Arial" pitchFamily="34" charset="0"/>
              <a:cs typeface="Arial" pitchFamily="34" charset="0"/>
            </a:endParaRPr>
          </a:p>
          <a:p>
            <a:pPr marL="0" indent="0">
              <a:lnSpc>
                <a:spcPct val="80000"/>
              </a:lnSpc>
              <a:buNone/>
            </a:pPr>
            <a:endParaRPr lang="en-AU" sz="1800" dirty="0">
              <a:latin typeface="Arial" pitchFamily="34" charset="0"/>
              <a:cs typeface="Arial" pitchFamily="34" charset="0"/>
            </a:endParaRPr>
          </a:p>
          <a:p>
            <a:pPr marL="0" indent="0">
              <a:buNone/>
            </a:pPr>
            <a:r>
              <a:rPr lang="en-AU" sz="1800" dirty="0">
                <a:latin typeface="Arial" pitchFamily="34" charset="0"/>
                <a:cs typeface="Arial" pitchFamily="34" charset="0"/>
              </a:rPr>
              <a:t>Rungie, C.M., Coote, L.V., and Louviere, J.J</a:t>
            </a:r>
            <a:r>
              <a:rPr lang="en-AU" sz="1800" dirty="0" smtClean="0">
                <a:latin typeface="Arial" pitchFamily="34" charset="0"/>
                <a:cs typeface="Arial" pitchFamily="34" charset="0"/>
              </a:rPr>
              <a:t>. (</a:t>
            </a:r>
            <a:r>
              <a:rPr lang="en-AU" sz="1800" dirty="0">
                <a:latin typeface="Arial" pitchFamily="34" charset="0"/>
                <a:cs typeface="Arial" pitchFamily="34" charset="0"/>
              </a:rPr>
              <a:t>2011), “Structural Choice Modelling: Theory and Applications to Combining Choice Experiments,” </a:t>
            </a:r>
            <a:r>
              <a:rPr lang="en-AU" sz="1800" i="1" dirty="0">
                <a:latin typeface="Arial" pitchFamily="34" charset="0"/>
                <a:cs typeface="Arial" pitchFamily="34" charset="0"/>
              </a:rPr>
              <a:t>Journal of Choice Modelling</a:t>
            </a:r>
            <a:r>
              <a:rPr lang="en-AU" sz="1800" dirty="0">
                <a:latin typeface="Arial" pitchFamily="34" charset="0"/>
                <a:cs typeface="Arial" pitchFamily="34" charset="0"/>
              </a:rPr>
              <a:t>, 4(3), 1-29.</a:t>
            </a:r>
          </a:p>
          <a:p>
            <a:pPr marL="0" indent="0">
              <a:lnSpc>
                <a:spcPct val="80000"/>
              </a:lnSpc>
              <a:buNone/>
            </a:pPr>
            <a:r>
              <a:rPr lang="en-AU" sz="1800" dirty="0">
                <a:latin typeface="Arial" pitchFamily="34" charset="0"/>
                <a:cs typeface="Arial" pitchFamily="34" charset="0"/>
              </a:rPr>
              <a:t> </a:t>
            </a:r>
          </a:p>
        </p:txBody>
      </p:sp>
      <p:sp>
        <p:nvSpPr>
          <p:cNvPr id="3" name="Content Placeholder 2"/>
          <p:cNvSpPr>
            <a:spLocks noGrp="1"/>
          </p:cNvSpPr>
          <p:nvPr>
            <p:ph sz="quarter" idx="11"/>
          </p:nvPr>
        </p:nvSpPr>
        <p:spPr>
          <a:xfrm>
            <a:off x="549350" y="234968"/>
            <a:ext cx="5686596" cy="894282"/>
          </a:xfrm>
        </p:spPr>
        <p:txBody>
          <a:bodyPr/>
          <a:lstStyle/>
          <a:p>
            <a:r>
              <a:rPr lang="en-AU" sz="2400" dirty="0" smtClean="0">
                <a:latin typeface="Arial" pitchFamily="34" charset="0"/>
                <a:cs typeface="Arial" pitchFamily="34" charset="0"/>
              </a:rPr>
              <a:t>Publication Outcomes</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3243"/>
            <a:ext cx="2133600" cy="365125"/>
          </a:xfrm>
        </p:spPr>
        <p:txBody>
          <a:bodyPr/>
          <a:lstStyle/>
          <a:p>
            <a:fld id="{1915DCDC-0AC1-B24F-A2B1-2DFA15BB6016}" type="slidenum">
              <a:rPr lang="en-US" smtClean="0"/>
              <a:t>6</a:t>
            </a:fld>
            <a:endParaRPr lang="en-US" dirty="0"/>
          </a:p>
        </p:txBody>
      </p:sp>
    </p:spTree>
    <p:extLst>
      <p:ext uri="{BB962C8B-B14F-4D97-AF65-F5344CB8AC3E}">
        <p14:creationId xmlns:p14="http://schemas.microsoft.com/office/powerpoint/2010/main" val="1183235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pPr>
              <a:lnSpc>
                <a:spcPct val="80000"/>
              </a:lnSpc>
              <a:buFont typeface="Arial" pitchFamily="34" charset="0"/>
              <a:buChar char="•"/>
            </a:pPr>
            <a:r>
              <a:rPr lang="en-AU" sz="1800" dirty="0" smtClean="0">
                <a:latin typeface="Arial" pitchFamily="34" charset="0"/>
                <a:cs typeface="Arial" pitchFamily="34" charset="0"/>
              </a:rPr>
              <a:t>Discrete choice experiments (DCEs) offer one of the most fruitful approaches to research on consumer behaviour, especially consumer decision making and choice.</a:t>
            </a:r>
            <a:endParaRPr lang="en-AU" sz="1800" dirty="0">
              <a:latin typeface="Arial" pitchFamily="34" charset="0"/>
              <a:cs typeface="Arial" pitchFamily="34" charset="0"/>
            </a:endParaRPr>
          </a:p>
          <a:p>
            <a:pPr>
              <a:lnSpc>
                <a:spcPct val="80000"/>
              </a:lnSpc>
              <a:buFont typeface="Arial" pitchFamily="34" charset="0"/>
              <a:buChar char="•"/>
            </a:pPr>
            <a:endParaRPr lang="en-AU" sz="1800" dirty="0">
              <a:latin typeface="Arial" pitchFamily="34" charset="0"/>
              <a:cs typeface="Arial" pitchFamily="34" charset="0"/>
            </a:endParaRPr>
          </a:p>
          <a:p>
            <a:pPr>
              <a:lnSpc>
                <a:spcPct val="80000"/>
              </a:lnSpc>
              <a:buFont typeface="Arial" pitchFamily="34" charset="0"/>
              <a:buChar char="•"/>
            </a:pPr>
            <a:r>
              <a:rPr lang="en-AU" sz="1800" dirty="0" smtClean="0">
                <a:latin typeface="Arial" pitchFamily="34" charset="0"/>
                <a:cs typeface="Arial" pitchFamily="34" charset="0"/>
              </a:rPr>
              <a:t>Embedded experiments are a recent innovation in the stated preference (SP) paradigm (</a:t>
            </a:r>
            <a:r>
              <a:rPr lang="en-AU" sz="1800" dirty="0" err="1" smtClean="0">
                <a:latin typeface="Arial" pitchFamily="34" charset="0"/>
                <a:cs typeface="Arial" pitchFamily="34" charset="0"/>
              </a:rPr>
              <a:t>Fiebig</a:t>
            </a:r>
            <a:r>
              <a:rPr lang="en-AU" sz="1800" dirty="0" smtClean="0">
                <a:latin typeface="Arial" pitchFamily="34" charset="0"/>
                <a:cs typeface="Arial" pitchFamily="34" charset="0"/>
              </a:rPr>
              <a:t> 2013, </a:t>
            </a:r>
            <a:r>
              <a:rPr lang="en-AU" sz="1800" i="1" dirty="0" smtClean="0">
                <a:latin typeface="Arial" pitchFamily="34" charset="0"/>
                <a:cs typeface="Arial" pitchFamily="34" charset="0"/>
              </a:rPr>
              <a:t>ICMC</a:t>
            </a:r>
            <a:r>
              <a:rPr lang="en-AU" sz="1800" dirty="0" smtClean="0">
                <a:latin typeface="Arial" pitchFamily="34" charset="0"/>
                <a:cs typeface="Arial" pitchFamily="34" charset="0"/>
              </a:rPr>
              <a:t>). The archetypical embedded experiment places a classic DCE within the conditions of a behavioural experiment.</a:t>
            </a:r>
            <a:endParaRPr lang="en-AU" sz="1800" dirty="0">
              <a:latin typeface="Arial" pitchFamily="34" charset="0"/>
              <a:cs typeface="Arial" pitchFamily="34" charset="0"/>
            </a:endParaRPr>
          </a:p>
          <a:p>
            <a:pPr marL="0" indent="0">
              <a:lnSpc>
                <a:spcPct val="80000"/>
              </a:lnSpc>
              <a:buNone/>
            </a:pPr>
            <a:endParaRPr lang="en-AU" sz="1800" dirty="0">
              <a:latin typeface="Arial" pitchFamily="34" charset="0"/>
              <a:cs typeface="Arial" pitchFamily="34" charset="0"/>
            </a:endParaRPr>
          </a:p>
          <a:p>
            <a:pPr>
              <a:lnSpc>
                <a:spcPct val="80000"/>
              </a:lnSpc>
              <a:buFont typeface="Arial" pitchFamily="34" charset="0"/>
              <a:buChar char="•"/>
            </a:pPr>
            <a:r>
              <a:rPr lang="en-AU" sz="1800" dirty="0" smtClean="0">
                <a:latin typeface="Arial" pitchFamily="34" charset="0"/>
                <a:cs typeface="Arial" pitchFamily="34" charset="0"/>
              </a:rPr>
              <a:t>A complication in the applicatio</a:t>
            </a:r>
            <a:r>
              <a:rPr lang="en-AU" dirty="0" smtClean="0"/>
              <a:t>n of embedded experiments is the specification of models forms representing the structure of the data (i.e., making full use of the data they generate).</a:t>
            </a:r>
          </a:p>
          <a:p>
            <a:pPr>
              <a:lnSpc>
                <a:spcPct val="80000"/>
              </a:lnSpc>
              <a:buFont typeface="Arial" pitchFamily="34" charset="0"/>
              <a:buChar char="•"/>
            </a:pPr>
            <a:endParaRPr lang="en-AU" sz="1800" dirty="0" smtClean="0">
              <a:latin typeface="Arial" pitchFamily="34" charset="0"/>
              <a:cs typeface="Arial" pitchFamily="34" charset="0"/>
            </a:endParaRPr>
          </a:p>
          <a:p>
            <a:pPr>
              <a:lnSpc>
                <a:spcPct val="80000"/>
              </a:lnSpc>
              <a:buFont typeface="Arial" pitchFamily="34" charset="0"/>
              <a:buChar char="•"/>
            </a:pPr>
            <a:r>
              <a:rPr lang="en-AU" dirty="0" smtClean="0"/>
              <a:t>The current study implements an embedded experiment, which is analysed using SCMs for the purpose of generating substantive and theoretical insights.</a:t>
            </a:r>
            <a:endParaRPr lang="en-AU" sz="1800" dirty="0">
              <a:latin typeface="Arial" pitchFamily="34" charset="0"/>
              <a:cs typeface="Arial" pitchFamily="34" charset="0"/>
            </a:endParaRPr>
          </a:p>
        </p:txBody>
      </p:sp>
      <p:sp>
        <p:nvSpPr>
          <p:cNvPr id="3" name="Content Placeholder 2"/>
          <p:cNvSpPr>
            <a:spLocks noGrp="1"/>
          </p:cNvSpPr>
          <p:nvPr>
            <p:ph sz="quarter" idx="11"/>
          </p:nvPr>
        </p:nvSpPr>
        <p:spPr>
          <a:xfrm>
            <a:off x="522455" y="234968"/>
            <a:ext cx="5686596" cy="894282"/>
          </a:xfrm>
        </p:spPr>
        <p:txBody>
          <a:bodyPr/>
          <a:lstStyle/>
          <a:p>
            <a:r>
              <a:rPr lang="en-AU" sz="2400" dirty="0" smtClean="0">
                <a:latin typeface="Arial" pitchFamily="34" charset="0"/>
                <a:cs typeface="Arial" pitchFamily="34" charset="0"/>
              </a:rPr>
              <a:t>SCM of Embedded Experiments</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3243"/>
            <a:ext cx="2133600" cy="365125"/>
          </a:xfrm>
        </p:spPr>
        <p:txBody>
          <a:bodyPr/>
          <a:lstStyle/>
          <a:p>
            <a:fld id="{1915DCDC-0AC1-B24F-A2B1-2DFA15BB6016}" type="slidenum">
              <a:rPr lang="en-US" smtClean="0"/>
              <a:t>7</a:t>
            </a:fld>
            <a:endParaRPr lang="en-US" dirty="0"/>
          </a:p>
        </p:txBody>
      </p:sp>
    </p:spTree>
    <p:extLst>
      <p:ext uri="{BB962C8B-B14F-4D97-AF65-F5344CB8AC3E}">
        <p14:creationId xmlns:p14="http://schemas.microsoft.com/office/powerpoint/2010/main" val="987105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pPr>
              <a:lnSpc>
                <a:spcPct val="80000"/>
              </a:lnSpc>
              <a:buFont typeface="Arial" pitchFamily="34" charset="0"/>
              <a:buChar char="•"/>
            </a:pPr>
            <a:r>
              <a:rPr lang="en-AU" sz="1800" dirty="0" smtClean="0">
                <a:latin typeface="Arial" pitchFamily="34" charset="0"/>
                <a:cs typeface="Arial" pitchFamily="34" charset="0"/>
              </a:rPr>
              <a:t>The Australian Red Cross Blood Service (hereafter, the “Blood Service”) is the national (Australian) government funded body responsible for the collection, processing, and distribution of blood and blood products in Australia.</a:t>
            </a:r>
            <a:endParaRPr lang="en-AU" sz="1800" dirty="0">
              <a:latin typeface="Arial" pitchFamily="34" charset="0"/>
              <a:cs typeface="Arial" pitchFamily="34" charset="0"/>
            </a:endParaRPr>
          </a:p>
          <a:p>
            <a:pPr>
              <a:lnSpc>
                <a:spcPct val="80000"/>
              </a:lnSpc>
              <a:buFont typeface="Arial" pitchFamily="34" charset="0"/>
              <a:buChar char="•"/>
            </a:pPr>
            <a:endParaRPr lang="en-AU" sz="1800" dirty="0">
              <a:latin typeface="Arial" pitchFamily="34" charset="0"/>
              <a:cs typeface="Arial" pitchFamily="34" charset="0"/>
            </a:endParaRPr>
          </a:p>
          <a:p>
            <a:pPr>
              <a:lnSpc>
                <a:spcPct val="80000"/>
              </a:lnSpc>
              <a:buFont typeface="Arial" pitchFamily="34" charset="0"/>
              <a:buChar char="•"/>
            </a:pPr>
            <a:r>
              <a:rPr lang="en-AU" sz="1800" dirty="0" smtClean="0">
                <a:latin typeface="Arial" pitchFamily="34" charset="0"/>
                <a:cs typeface="Arial" pitchFamily="34" charset="0"/>
              </a:rPr>
              <a:t>A key challenge for the Blood Service is to maintain a safe, efficient, and sustainable blood supply supported by a countrywide panel of non-remunerated donors. The demand for blood and blood products is relatively constant; however, the supply of donated blood can fluctuate widely.</a:t>
            </a:r>
          </a:p>
          <a:p>
            <a:pPr>
              <a:lnSpc>
                <a:spcPct val="80000"/>
              </a:lnSpc>
              <a:buFont typeface="Arial" pitchFamily="34" charset="0"/>
              <a:buChar char="•"/>
            </a:pPr>
            <a:endParaRPr lang="en-AU" dirty="0"/>
          </a:p>
          <a:p>
            <a:pPr>
              <a:lnSpc>
                <a:spcPct val="80000"/>
              </a:lnSpc>
              <a:buFont typeface="Arial" pitchFamily="34" charset="0"/>
              <a:buChar char="•"/>
            </a:pPr>
            <a:r>
              <a:rPr lang="en-AU" sz="1800" dirty="0" smtClean="0">
                <a:latin typeface="Arial" pitchFamily="34" charset="0"/>
                <a:cs typeface="Arial" pitchFamily="34" charset="0"/>
              </a:rPr>
              <a:t>Advertising is an important instrument for blood donation agencies and in particular for reaching new donors. A major activity in recruiting new donors in Australia is a strong marketing presence in print and broadcast media and online.</a:t>
            </a:r>
            <a:endParaRPr lang="en-AU" sz="1800" dirty="0">
              <a:latin typeface="Arial" pitchFamily="34" charset="0"/>
              <a:cs typeface="Arial" pitchFamily="34" charset="0"/>
            </a:endParaRPr>
          </a:p>
        </p:txBody>
      </p:sp>
      <p:sp>
        <p:nvSpPr>
          <p:cNvPr id="3" name="Content Placeholder 2"/>
          <p:cNvSpPr>
            <a:spLocks noGrp="1"/>
          </p:cNvSpPr>
          <p:nvPr>
            <p:ph sz="quarter" idx="11"/>
          </p:nvPr>
        </p:nvSpPr>
        <p:spPr>
          <a:xfrm>
            <a:off x="522455" y="234968"/>
            <a:ext cx="6766866" cy="894282"/>
          </a:xfrm>
        </p:spPr>
        <p:txBody>
          <a:bodyPr/>
          <a:lstStyle/>
          <a:p>
            <a:r>
              <a:rPr lang="en-AU" sz="2400" dirty="0" smtClean="0">
                <a:latin typeface="Arial" pitchFamily="34" charset="0"/>
                <a:cs typeface="Arial" pitchFamily="34" charset="0"/>
              </a:rPr>
              <a:t>The Australian Red Cross Blood Service</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3243"/>
            <a:ext cx="2133600" cy="365125"/>
          </a:xfrm>
        </p:spPr>
        <p:txBody>
          <a:bodyPr/>
          <a:lstStyle/>
          <a:p>
            <a:fld id="{1915DCDC-0AC1-B24F-A2B1-2DFA15BB6016}" type="slidenum">
              <a:rPr lang="en-US" smtClean="0"/>
              <a:t>8</a:t>
            </a:fld>
            <a:endParaRPr lang="en-US" dirty="0"/>
          </a:p>
        </p:txBody>
      </p:sp>
    </p:spTree>
    <p:extLst>
      <p:ext uri="{BB962C8B-B14F-4D97-AF65-F5344CB8AC3E}">
        <p14:creationId xmlns:p14="http://schemas.microsoft.com/office/powerpoint/2010/main" val="987105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7538" y="2190751"/>
            <a:ext cx="8084063" cy="4368530"/>
          </a:xfrm>
        </p:spPr>
        <p:txBody>
          <a:bodyPr/>
          <a:lstStyle/>
          <a:p>
            <a:pPr>
              <a:lnSpc>
                <a:spcPct val="80000"/>
              </a:lnSpc>
              <a:buFont typeface="Arial" pitchFamily="34" charset="0"/>
              <a:buChar char="•"/>
            </a:pPr>
            <a:r>
              <a:rPr lang="en-AU" sz="1800" dirty="0" smtClean="0">
                <a:latin typeface="Arial" pitchFamily="34" charset="0"/>
                <a:cs typeface="Arial" pitchFamily="34" charset="0"/>
              </a:rPr>
              <a:t>An exhaustive review of the blood donation literature identifies three major factors thought to motivate non-donors: pro-social motivation, the perceived need of supply, and personal moral norms. We focus on the first two. (See </a:t>
            </a:r>
            <a:r>
              <a:rPr lang="en-AU" sz="1800" dirty="0" err="1" smtClean="0">
                <a:latin typeface="Arial" pitchFamily="34" charset="0"/>
                <a:cs typeface="Arial" pitchFamily="34" charset="0"/>
              </a:rPr>
              <a:t>Bednall</a:t>
            </a:r>
            <a:r>
              <a:rPr lang="en-AU" sz="1800" dirty="0" smtClean="0">
                <a:latin typeface="Arial" pitchFamily="34" charset="0"/>
                <a:cs typeface="Arial" pitchFamily="34" charset="0"/>
              </a:rPr>
              <a:t> et al. 2013, </a:t>
            </a:r>
            <a:r>
              <a:rPr lang="en-AU" sz="1800" i="1" dirty="0" smtClean="0">
                <a:latin typeface="Arial" pitchFamily="34" charset="0"/>
                <a:cs typeface="Arial" pitchFamily="34" charset="0"/>
              </a:rPr>
              <a:t>Social Science &amp; Medicine</a:t>
            </a:r>
            <a:r>
              <a:rPr lang="en-AU" sz="1800" dirty="0" smtClean="0">
                <a:latin typeface="Arial" pitchFamily="34" charset="0"/>
                <a:cs typeface="Arial" pitchFamily="34" charset="0"/>
              </a:rPr>
              <a:t>).</a:t>
            </a:r>
            <a:endParaRPr lang="en-AU" sz="1800" dirty="0">
              <a:latin typeface="Arial" pitchFamily="34" charset="0"/>
              <a:cs typeface="Arial" pitchFamily="34" charset="0"/>
            </a:endParaRPr>
          </a:p>
          <a:p>
            <a:pPr>
              <a:lnSpc>
                <a:spcPct val="80000"/>
              </a:lnSpc>
              <a:buFont typeface="Arial" pitchFamily="34" charset="0"/>
              <a:buChar char="•"/>
            </a:pPr>
            <a:endParaRPr lang="en-AU" sz="1800" dirty="0">
              <a:latin typeface="Arial" pitchFamily="34" charset="0"/>
              <a:cs typeface="Arial" pitchFamily="34" charset="0"/>
            </a:endParaRPr>
          </a:p>
          <a:p>
            <a:pPr>
              <a:lnSpc>
                <a:spcPct val="80000"/>
              </a:lnSpc>
              <a:buFont typeface="Arial" pitchFamily="34" charset="0"/>
              <a:buChar char="•"/>
            </a:pPr>
            <a:r>
              <a:rPr lang="en-AU" i="1" dirty="0" smtClean="0"/>
              <a:t>Self–Other Benefit</a:t>
            </a:r>
            <a:r>
              <a:rPr lang="en-AU" dirty="0" smtClean="0"/>
              <a:t>. Appeals for charitable support are generally positioned either egoistically, drawing attention to benefits for the donor (i.e., “self-benefit appeals”) or altruistically by highlighting the benefits for others (i.e., “other-benefit appeals”).</a:t>
            </a:r>
            <a:endParaRPr lang="en-AU" sz="1800" dirty="0">
              <a:latin typeface="Arial" pitchFamily="34" charset="0"/>
              <a:cs typeface="Arial" pitchFamily="34" charset="0"/>
            </a:endParaRPr>
          </a:p>
          <a:p>
            <a:pPr marL="0" indent="0">
              <a:lnSpc>
                <a:spcPct val="80000"/>
              </a:lnSpc>
              <a:buNone/>
            </a:pPr>
            <a:endParaRPr lang="en-AU" sz="1800" dirty="0">
              <a:latin typeface="Arial" pitchFamily="34" charset="0"/>
              <a:cs typeface="Arial" pitchFamily="34" charset="0"/>
            </a:endParaRPr>
          </a:p>
          <a:p>
            <a:pPr>
              <a:lnSpc>
                <a:spcPct val="80000"/>
              </a:lnSpc>
              <a:buFont typeface="Arial" pitchFamily="34" charset="0"/>
              <a:buChar char="•"/>
            </a:pPr>
            <a:r>
              <a:rPr lang="en-AU" i="1" dirty="0" smtClean="0"/>
              <a:t>Perceived Need</a:t>
            </a:r>
            <a:r>
              <a:rPr lang="en-AU" dirty="0" smtClean="0"/>
              <a:t>. The need for blood stocks is frequently highlighted in order to draw attention to the importance of blood donation. This study is concerned with the differential effect of communications that convey urgency of need within a self- versus other-benefit context.</a:t>
            </a:r>
            <a:endParaRPr lang="en-AU" sz="1800" i="1" dirty="0">
              <a:latin typeface="Arial" pitchFamily="34" charset="0"/>
              <a:cs typeface="Arial" pitchFamily="34" charset="0"/>
            </a:endParaRPr>
          </a:p>
        </p:txBody>
      </p:sp>
      <p:sp>
        <p:nvSpPr>
          <p:cNvPr id="3" name="Content Placeholder 2"/>
          <p:cNvSpPr>
            <a:spLocks noGrp="1"/>
          </p:cNvSpPr>
          <p:nvPr>
            <p:ph sz="quarter" idx="11"/>
          </p:nvPr>
        </p:nvSpPr>
        <p:spPr>
          <a:xfrm>
            <a:off x="522454" y="234968"/>
            <a:ext cx="6827252" cy="894282"/>
          </a:xfrm>
        </p:spPr>
        <p:txBody>
          <a:bodyPr/>
          <a:lstStyle/>
          <a:p>
            <a:r>
              <a:rPr lang="en-AU" dirty="0" smtClean="0"/>
              <a:t>Conceptual Background</a:t>
            </a:r>
            <a:endParaRPr lang="en-AU" sz="2400" dirty="0">
              <a:latin typeface="Arial" pitchFamily="34" charset="0"/>
              <a:cs typeface="Arial" pitchFamily="34" charset="0"/>
            </a:endParaRPr>
          </a:p>
        </p:txBody>
      </p:sp>
      <p:sp>
        <p:nvSpPr>
          <p:cNvPr id="4" name="Slide Number Placeholder 3"/>
          <p:cNvSpPr>
            <a:spLocks noGrp="1"/>
          </p:cNvSpPr>
          <p:nvPr>
            <p:ph type="sldNum" sz="quarter" idx="4"/>
          </p:nvPr>
        </p:nvSpPr>
        <p:spPr>
          <a:xfrm>
            <a:off x="6860399" y="6463243"/>
            <a:ext cx="2133600" cy="365125"/>
          </a:xfrm>
        </p:spPr>
        <p:txBody>
          <a:bodyPr/>
          <a:lstStyle/>
          <a:p>
            <a:fld id="{1915DCDC-0AC1-B24F-A2B1-2DFA15BB6016}" type="slidenum">
              <a:rPr lang="en-US" smtClean="0"/>
              <a:t>9</a:t>
            </a:fld>
            <a:endParaRPr lang="en-US" dirty="0"/>
          </a:p>
        </p:txBody>
      </p:sp>
    </p:spTree>
    <p:extLst>
      <p:ext uri="{BB962C8B-B14F-4D97-AF65-F5344CB8AC3E}">
        <p14:creationId xmlns:p14="http://schemas.microsoft.com/office/powerpoint/2010/main" val="987105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5506</TotalTime>
  <Words>3071</Words>
  <Application>Microsoft Office PowerPoint</Application>
  <PresentationFormat>On-screen Show (4:3)</PresentationFormat>
  <Paragraphs>702</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 helvetica neue</vt:lpstr>
      <vt:lpstr>Arial</vt:lpstr>
      <vt:lpstr>Calibri</vt:lpstr>
      <vt:lpstr>Helvetica Neue</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Diego</dc:creator>
  <cp:lastModifiedBy>Clare Sutton</cp:lastModifiedBy>
  <cp:revision>521</cp:revision>
  <cp:lastPrinted>2014-04-08T23:38:34Z</cp:lastPrinted>
  <dcterms:created xsi:type="dcterms:W3CDTF">2012-04-24T00:25:46Z</dcterms:created>
  <dcterms:modified xsi:type="dcterms:W3CDTF">2014-04-22T01:54:54Z</dcterms:modified>
</cp:coreProperties>
</file>