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80" r:id="rId6"/>
    <p:sldId id="281" r:id="rId7"/>
    <p:sldId id="283" r:id="rId8"/>
    <p:sldId id="275" r:id="rId9"/>
    <p:sldId id="274" r:id="rId10"/>
    <p:sldId id="273" r:id="rId11"/>
    <p:sldId id="277" r:id="rId12"/>
    <p:sldId id="278" r:id="rId13"/>
    <p:sldId id="291" r:id="rId14"/>
    <p:sldId id="290" r:id="rId15"/>
    <p:sldId id="294" r:id="rId16"/>
    <p:sldId id="284" r:id="rId17"/>
    <p:sldId id="285" r:id="rId18"/>
    <p:sldId id="286" r:id="rId19"/>
    <p:sldId id="289" r:id="rId20"/>
    <p:sldId id="292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644" y="4221088"/>
            <a:ext cx="6400800" cy="62292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088232" cy="17833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891" y="620688"/>
            <a:ext cx="2767355" cy="1145953"/>
          </a:xfrm>
          <a:prstGeom prst="rect">
            <a:avLst/>
          </a:prstGeom>
        </p:spPr>
      </p:pic>
      <p:pic>
        <p:nvPicPr>
          <p:cNvPr id="6" name="Picture 10" descr="us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464629"/>
            <a:ext cx="1371600" cy="131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bebet\Downloads\PARM logo copy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2" t="11839" r="30351" b="13743"/>
          <a:stretch/>
        </p:blipFill>
        <p:spPr bwMode="auto">
          <a:xfrm>
            <a:off x="7851674" y="5486400"/>
            <a:ext cx="1063726" cy="121920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00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8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8" name="Group 17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21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9" name="Straight Connector 18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0" descr="us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172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bebet\Downloads\PARM logo copy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2" t="11839" r="30351" b="13743"/>
          <a:stretch/>
        </p:blipFill>
        <p:spPr bwMode="auto">
          <a:xfrm>
            <a:off x="4648200" y="6202970"/>
            <a:ext cx="609600" cy="65503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48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7" name="Group 6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0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8" name="Straight Connector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8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4" name="Group 13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7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5" name="Straight Connector 14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6" name="Group 15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9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7" name="Straight Connector 1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8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6" name="Group 5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9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7" name="Straight Connector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2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4" name="Group 13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7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5" name="Straight Connector 14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76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1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8" name="Group 7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1" name="Content Placeholder 3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9" name="Straight Connector 8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34198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9"/>
                </a:solidFill>
              </a:defRPr>
            </a:lvl1pPr>
          </a:lstStyle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2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  <p:sldLayoutId id="2147483688" r:id="rId4"/>
    <p:sldLayoutId id="2147483689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ine.Dizon@mymail.unisa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12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Lecture 5 – </a:t>
            </a:r>
            <a:br>
              <a:rPr lang="en-US" b="1" dirty="0" smtClean="0"/>
            </a:br>
            <a:r>
              <a:rPr lang="en-US" b="1" dirty="0" smtClean="0"/>
              <a:t>Directions for dissemination, implementation and evaluation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5867400" cy="2438400"/>
          </a:xfrm>
        </p:spPr>
        <p:txBody>
          <a:bodyPr>
            <a:normAutofit/>
          </a:bodyPr>
          <a:lstStyle/>
          <a:p>
            <a:pPr algn="ctr"/>
            <a:r>
              <a:rPr lang="en-US" sz="2100" b="1" dirty="0" smtClean="0"/>
              <a:t>Janine Margarita R. </a:t>
            </a:r>
            <a:r>
              <a:rPr lang="en-US" sz="2100" b="1" dirty="0" err="1" smtClean="0"/>
              <a:t>Dizon</a:t>
            </a:r>
            <a:r>
              <a:rPr lang="en-US" sz="2100" b="1" dirty="0" smtClean="0"/>
              <a:t>, PhD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1900" b="1" dirty="0" smtClean="0">
                <a:hlinkClick r:id="rId2"/>
              </a:rPr>
              <a:t>Janine.Dizon@mymail.unisa.edu.au</a:t>
            </a:r>
            <a:endParaRPr lang="en-US" sz="1900" b="1" dirty="0" smtClean="0"/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Research Supervisor</a:t>
            </a:r>
          </a:p>
          <a:p>
            <a:pPr algn="ctr"/>
            <a:r>
              <a:rPr lang="en-US" sz="1800" dirty="0" smtClean="0"/>
              <a:t>Center for Health Research and Movement Science</a:t>
            </a:r>
            <a:br>
              <a:rPr lang="en-US" sz="1800" dirty="0" smtClean="0"/>
            </a:br>
            <a:r>
              <a:rPr lang="en-US" sz="1800" dirty="0" smtClean="0"/>
              <a:t>University of Santo Tomas, Philippines</a:t>
            </a:r>
          </a:p>
          <a:p>
            <a:pPr algn="ctr"/>
            <a:endParaRPr lang="en-US" sz="1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 of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458200" cy="42050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factors that impact guideline implementation</a:t>
            </a:r>
          </a:p>
          <a:p>
            <a:pPr lvl="1"/>
            <a:r>
              <a:rPr lang="en-US" dirty="0" smtClean="0"/>
              <a:t>Practical and easy to understand guideline recommendations</a:t>
            </a:r>
          </a:p>
          <a:p>
            <a:pPr lvl="1"/>
            <a:r>
              <a:rPr lang="en-US" dirty="0" smtClean="0"/>
              <a:t>Multifaceted strategies (multiple components) are more effective</a:t>
            </a:r>
          </a:p>
          <a:p>
            <a:pPr lvl="1"/>
            <a:r>
              <a:rPr lang="en-US" dirty="0" smtClean="0"/>
              <a:t>Guideline interventions are considered as complex interventions (consider local context setting, practice setting and patient and clinician behavior)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199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i="1" dirty="0" smtClean="0"/>
              <a:t>To assess if the principles of evidence based practice are applied in real life practice</a:t>
            </a:r>
          </a:p>
          <a:p>
            <a:pPr marL="800100" lvl="3" indent="-342900"/>
            <a:r>
              <a:rPr lang="en-US" sz="1800" dirty="0" smtClean="0"/>
              <a:t>Evidence based guidelines provide information to guide/assist clinicians in making informed decisions regarding patients</a:t>
            </a:r>
          </a:p>
          <a:p>
            <a:pPr marL="342900" lvl="2" indent="-342900"/>
            <a:r>
              <a:rPr lang="en-US" sz="1800" i="1" dirty="0" smtClean="0"/>
              <a:t>To identify if implementation strategies are effective</a:t>
            </a:r>
          </a:p>
          <a:p>
            <a:pPr marL="800100" lvl="3" indent="-342900"/>
            <a:r>
              <a:rPr lang="en-US" sz="1800" dirty="0" smtClean="0"/>
              <a:t>Not all implementation strategies are effective; general and context specific strategies are needed to make sure that guidelines are implemented and </a:t>
            </a:r>
            <a:r>
              <a:rPr lang="en-US" sz="1800" dirty="0" err="1" smtClean="0"/>
              <a:t>utilised</a:t>
            </a:r>
            <a:r>
              <a:rPr lang="en-US" sz="1800" dirty="0" smtClean="0"/>
              <a:t> in practice</a:t>
            </a:r>
          </a:p>
          <a:p>
            <a:pPr marL="342900" lvl="2" indent="-342900"/>
            <a:r>
              <a:rPr lang="en-US" sz="1800" i="1" dirty="0" smtClean="0"/>
              <a:t>To achieve better patient outcomes</a:t>
            </a:r>
          </a:p>
          <a:p>
            <a:pPr marL="800100" lvl="3" indent="-342900"/>
            <a:r>
              <a:rPr lang="en-US" sz="1800" dirty="0" smtClean="0"/>
              <a:t>Evidence based guidelines provide recommendations which are known to result to effective outcomes, thus expecting better patient outcomes</a:t>
            </a:r>
          </a:p>
          <a:p>
            <a:pPr marL="342900" lvl="2" indent="-342900"/>
            <a:r>
              <a:rPr lang="en-US" sz="1800" i="1" dirty="0" smtClean="0"/>
              <a:t>To achieve efficiency in the health system</a:t>
            </a:r>
          </a:p>
          <a:p>
            <a:pPr marL="800100" lvl="3" indent="-342900"/>
            <a:r>
              <a:rPr lang="en-US" sz="1800" dirty="0" smtClean="0"/>
              <a:t>Guidelines provide recommendations for best patient management known to result to effective outcomes, thus improving efficiency in the health system </a:t>
            </a:r>
          </a:p>
          <a:p>
            <a:pPr marL="342900" lvl="2" indent="-342900"/>
            <a:endParaRPr lang="en-US" sz="15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Evaluation of guideline dissemination and implementation strategies</a:t>
            </a:r>
            <a:endParaRPr lang="en-US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 methods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327659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dirty="0" smtClean="0"/>
              <a:t>Conduct audit studies</a:t>
            </a:r>
          </a:p>
          <a:p>
            <a:pPr lvl="1"/>
            <a:r>
              <a:rPr lang="en-US" dirty="0" smtClean="0"/>
              <a:t>Descriptive audits</a:t>
            </a:r>
          </a:p>
          <a:p>
            <a:pPr lvl="1"/>
            <a:r>
              <a:rPr lang="en-US" dirty="0" smtClean="0"/>
              <a:t>Benchmarking audits</a:t>
            </a:r>
          </a:p>
          <a:p>
            <a:r>
              <a:rPr lang="en-US" dirty="0" smtClean="0"/>
              <a:t>Conduct surveys</a:t>
            </a:r>
          </a:p>
          <a:p>
            <a:r>
              <a:rPr lang="en-US" dirty="0" smtClean="0"/>
              <a:t>Conduct practice visits</a:t>
            </a:r>
          </a:p>
          <a:p>
            <a:r>
              <a:rPr lang="en-US" dirty="0" smtClean="0"/>
              <a:t>Semi-structured interviews</a:t>
            </a:r>
          </a:p>
          <a:p>
            <a:r>
              <a:rPr lang="en-US" dirty="0" smtClean="0"/>
              <a:t>Focus group interviews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9800"/>
            <a:ext cx="77724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 The PARM Project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dissemination and 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935"/>
            <a:ext cx="8458200" cy="3900265"/>
          </a:xfrm>
        </p:spPr>
        <p:txBody>
          <a:bodyPr>
            <a:noAutofit/>
          </a:bodyPr>
          <a:lstStyle/>
          <a:p>
            <a:r>
              <a:rPr lang="en-US" sz="1800" dirty="0" smtClean="0"/>
              <a:t>One day training</a:t>
            </a:r>
          </a:p>
          <a:p>
            <a:pPr lvl="1"/>
            <a:r>
              <a:rPr lang="en-US" sz="1800" dirty="0" smtClean="0"/>
              <a:t>Morning</a:t>
            </a:r>
          </a:p>
          <a:p>
            <a:pPr lvl="2"/>
            <a:r>
              <a:rPr lang="en-US" sz="1800" dirty="0" smtClean="0"/>
              <a:t>Lectures on concepts of underpinning practice with best evidence</a:t>
            </a:r>
          </a:p>
          <a:p>
            <a:pPr lvl="2"/>
            <a:r>
              <a:rPr lang="en-US" sz="1800" dirty="0" smtClean="0"/>
              <a:t>Contextualisation of the guidelines</a:t>
            </a:r>
          </a:p>
          <a:p>
            <a:pPr lvl="2"/>
            <a:r>
              <a:rPr lang="en-US" sz="1800" dirty="0" smtClean="0"/>
              <a:t>Key recommendations </a:t>
            </a:r>
          </a:p>
          <a:p>
            <a:pPr lvl="1"/>
            <a:r>
              <a:rPr lang="en-US" sz="1800" dirty="0" smtClean="0"/>
              <a:t>Afternoon</a:t>
            </a:r>
          </a:p>
          <a:p>
            <a:pPr lvl="2"/>
            <a:r>
              <a:rPr lang="en-US" sz="1800" dirty="0" smtClean="0"/>
              <a:t>Workshop on implementing the key recommendations</a:t>
            </a:r>
          </a:p>
          <a:p>
            <a:r>
              <a:rPr lang="en-US" sz="1800" dirty="0" smtClean="0"/>
              <a:t>Development of forms to use for documentation</a:t>
            </a:r>
          </a:p>
          <a:p>
            <a:r>
              <a:rPr lang="en-US" sz="1800" dirty="0" smtClean="0"/>
              <a:t>Collaboration with other hospital departments</a:t>
            </a:r>
          </a:p>
          <a:p>
            <a:r>
              <a:rPr lang="en-US" sz="1800" dirty="0" smtClean="0"/>
              <a:t>Posters in the department (patient journey, key recommendations)</a:t>
            </a:r>
          </a:p>
          <a:p>
            <a:r>
              <a:rPr lang="en-US" sz="1800" dirty="0" smtClean="0"/>
              <a:t>Per hospital orientation </a:t>
            </a:r>
          </a:p>
          <a:p>
            <a:r>
              <a:rPr lang="en-US" sz="1800" dirty="0" smtClean="0"/>
              <a:t>Inclusion of the guideline recommendations in the examinations of the trainees involved</a:t>
            </a:r>
          </a:p>
          <a:p>
            <a:pPr>
              <a:buNone/>
            </a:pPr>
            <a:r>
              <a:rPr lang="en-US" sz="1800" i="1" dirty="0" smtClean="0"/>
              <a:t>(Refer to implementation protocol)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dissemination and 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Stroke and low back pain caravan</a:t>
            </a:r>
          </a:p>
          <a:p>
            <a:r>
              <a:rPr lang="en-US" dirty="0" smtClean="0"/>
              <a:t>2 day training for health professionals for the purpose of:</a:t>
            </a:r>
          </a:p>
          <a:p>
            <a:pPr lvl="1"/>
            <a:r>
              <a:rPr lang="en-US" dirty="0" smtClean="0"/>
              <a:t>Introducing the importance of using evidence to guide practice</a:t>
            </a:r>
          </a:p>
          <a:p>
            <a:pPr lvl="1"/>
            <a:r>
              <a:rPr lang="en-US" dirty="0" smtClean="0"/>
              <a:t>Presenting the key recommendations of the </a:t>
            </a:r>
            <a:r>
              <a:rPr lang="en-US" dirty="0" err="1" smtClean="0"/>
              <a:t>contextualised</a:t>
            </a:r>
            <a:r>
              <a:rPr lang="en-US" dirty="0" smtClean="0"/>
              <a:t> guidelines </a:t>
            </a:r>
          </a:p>
          <a:p>
            <a:pPr lvl="1"/>
            <a:r>
              <a:rPr lang="en-US" dirty="0" smtClean="0"/>
              <a:t>Training to implement the key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and who we involved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483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0198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b="1" dirty="0">
                          <a:latin typeface="+mn-lt"/>
                          <a:ea typeface="Calibri"/>
                          <a:cs typeface="Times New Roman"/>
                        </a:rPr>
                        <a:t>Factors to consider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b="1" dirty="0" smtClean="0">
                          <a:latin typeface="+mn-lt"/>
                          <a:ea typeface="Calibri"/>
                          <a:cs typeface="Times New Roman"/>
                        </a:rPr>
                        <a:t>Target 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9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latin typeface="+mn-lt"/>
                          <a:ea typeface="Calibri"/>
                          <a:cs typeface="Times New Roman"/>
                        </a:rPr>
                        <a:t>Setting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Rehabilitation Wards and Neurology wards  of the training institution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Philippine </a:t>
                      </a:r>
                      <a:r>
                        <a:rPr lang="en-PH" sz="1400" dirty="0" err="1">
                          <a:latin typeface="+mn-lt"/>
                          <a:ea typeface="Calibri"/>
                          <a:cs typeface="Times New Roman"/>
                        </a:rPr>
                        <a:t>OrthopedicCenter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Philippine General  Hospital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University of Santo Tomas Hospital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Veterans Memorial Medical </a:t>
                      </a:r>
                      <a:r>
                        <a:rPr lang="en-PH" sz="1400" dirty="0" err="1" smtClean="0">
                          <a:latin typeface="+mn-lt"/>
                          <a:ea typeface="Calibri"/>
                          <a:cs typeface="Times New Roman"/>
                        </a:rPr>
                        <a:t>Center</a:t>
                      </a:r>
                      <a:endParaRPr lang="en-PH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PH" sz="1400" dirty="0" smtClean="0">
                          <a:latin typeface="+mn-lt"/>
                          <a:ea typeface="Calibri"/>
                          <a:cs typeface="Times New Roman"/>
                        </a:rPr>
                        <a:t>Main islands</a:t>
                      </a:r>
                      <a: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of the Philippines </a:t>
                      </a:r>
                      <a:b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(National Capital Region, Luzon, </a:t>
                      </a:r>
                      <a:r>
                        <a:rPr lang="en-PH" sz="14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Visayas</a:t>
                      </a:r>
                      <a: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and Mindanao)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latin typeface="+mn-lt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PH" sz="1400" b="1" dirty="0" smtClean="0">
                          <a:latin typeface="+mn-lt"/>
                          <a:ea typeface="Calibri"/>
                          <a:cs typeface="Times New Roman"/>
                        </a:rPr>
                        <a:t>professionals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Medical </a:t>
                      </a:r>
                      <a:r>
                        <a:rPr lang="en-PH" sz="1400" dirty="0" smtClean="0">
                          <a:latin typeface="+mn-lt"/>
                          <a:ea typeface="Calibri"/>
                          <a:cs typeface="Times New Roman"/>
                        </a:rPr>
                        <a:t>Internists/Neurologists (Consultants/</a:t>
                      </a:r>
                      <a: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interns/ residents)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Physiatrists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Physical Therapists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Occupational Therapists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 smtClean="0">
                          <a:latin typeface="+mn-lt"/>
                          <a:ea typeface="Calibri"/>
                          <a:cs typeface="Times New Roman"/>
                        </a:rPr>
                        <a:t>Nurses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 smtClean="0">
                          <a:latin typeface="+mn-lt"/>
                          <a:ea typeface="Calibri"/>
                          <a:cs typeface="Times New Roman"/>
                        </a:rPr>
                        <a:t>Masters students in our Physical</a:t>
                      </a:r>
                      <a:r>
                        <a:rPr lang="en-PH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Therapy program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>
                          <a:latin typeface="+mn-lt"/>
                          <a:ea typeface="Calibri"/>
                          <a:cs typeface="Times New Roman"/>
                        </a:rPr>
                        <a:t>Consumers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Patients who have been confined because of stroke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dirty="0">
                          <a:latin typeface="+mn-lt"/>
                          <a:ea typeface="Calibri"/>
                          <a:cs typeface="Times New Roman"/>
                        </a:rPr>
                        <a:t>Caregivers of the patients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 Identified enablers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hospitals</a:t>
            </a:r>
          </a:p>
          <a:p>
            <a:r>
              <a:rPr lang="en-US" dirty="0" smtClean="0"/>
              <a:t>Vision of the professional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Passion and commitment of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 identified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Misconception about guidelines</a:t>
            </a:r>
          </a:p>
          <a:p>
            <a:r>
              <a:rPr lang="en-US" dirty="0" smtClean="0"/>
              <a:t>Hierarchy in place</a:t>
            </a:r>
          </a:p>
          <a:p>
            <a:r>
              <a:rPr lang="en-US" dirty="0" smtClean="0"/>
              <a:t>Unavailable records for assessment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experience – </a:t>
            </a:r>
            <a:br>
              <a:rPr lang="en-US" b="1" dirty="0" smtClean="0"/>
            </a:br>
            <a:r>
              <a:rPr lang="en-US" b="1" dirty="0" smtClean="0"/>
              <a:t>Evaluation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38240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Descriptive audit of acute in-patient stroke practices (nationwide audit -43 hospitals)</a:t>
            </a:r>
          </a:p>
          <a:p>
            <a:r>
              <a:rPr lang="en-US" dirty="0" smtClean="0"/>
              <a:t>Post implementation audit (3 training institutions involved in the implementation project)</a:t>
            </a:r>
          </a:p>
          <a:p>
            <a:r>
              <a:rPr lang="en-US" dirty="0" smtClean="0"/>
              <a:t>Focus group interviews with health professionals involved</a:t>
            </a:r>
          </a:p>
          <a:p>
            <a:pPr lvl="1"/>
            <a:r>
              <a:rPr lang="en-US" sz="2400" dirty="0" smtClean="0"/>
              <a:t>Perspective regarding the implementation</a:t>
            </a:r>
          </a:p>
          <a:p>
            <a:pPr lvl="1"/>
            <a:r>
              <a:rPr lang="en-US" sz="2400" dirty="0" smtClean="0"/>
              <a:t>Facilitators and barriers</a:t>
            </a:r>
          </a:p>
          <a:p>
            <a:pPr lvl="1"/>
            <a:r>
              <a:rPr lang="en-US" sz="2400" dirty="0" smtClean="0"/>
              <a:t>Recommendations for improvement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300" i="1" dirty="0" smtClean="0"/>
              <a:t>(Refer to clinical audit protocol)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Lecture</a:t>
            </a:r>
            <a:endParaRPr lang="en-US" dirty="0" smtClean="0"/>
          </a:p>
          <a:p>
            <a:pPr lvl="1"/>
            <a:r>
              <a:rPr lang="en-US" dirty="0" smtClean="0"/>
              <a:t>To present  strategies to assess the impact of disseminating, implementing and evaluating the guidelines into practice 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Practical work</a:t>
            </a:r>
            <a:endParaRPr lang="en-US" dirty="0" smtClean="0"/>
          </a:p>
          <a:p>
            <a:pPr lvl="1"/>
            <a:r>
              <a:rPr lang="en-US" dirty="0" smtClean="0"/>
              <a:t>To identify the following which are relevant to the disease condition identified in the workshop</a:t>
            </a:r>
          </a:p>
          <a:p>
            <a:pPr lvl="2"/>
            <a:r>
              <a:rPr lang="en-US" dirty="0" smtClean="0"/>
              <a:t>methods of dissemination and evaluation of the impact of the </a:t>
            </a:r>
            <a:r>
              <a:rPr lang="en-US" dirty="0" err="1" smtClean="0"/>
              <a:t>contextualised</a:t>
            </a:r>
            <a:r>
              <a:rPr lang="en-US" dirty="0" smtClean="0"/>
              <a:t> guidelines for a larger roll out in practice</a:t>
            </a:r>
          </a:p>
          <a:p>
            <a:pPr lvl="2"/>
            <a:r>
              <a:rPr lang="en-US" dirty="0" smtClean="0"/>
              <a:t>enablers and barriers in guideline dissemination and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Preliminary 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Gaps in practice identified</a:t>
            </a:r>
          </a:p>
          <a:p>
            <a:r>
              <a:rPr lang="en-US" dirty="0" smtClean="0"/>
              <a:t>The forms developed for documentation are already being used</a:t>
            </a:r>
          </a:p>
          <a:p>
            <a:r>
              <a:rPr lang="en-US" dirty="0" smtClean="0"/>
              <a:t>Health professionals involved perceive the implementation useful especially in </a:t>
            </a:r>
            <a:r>
              <a:rPr lang="en-US" dirty="0" err="1" smtClean="0"/>
              <a:t>standardising</a:t>
            </a:r>
            <a:r>
              <a:rPr lang="en-US" dirty="0" smtClean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9800"/>
            <a:ext cx="77724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 It’s your turn…..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 into Practice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implementation of guidelines is one strategy to get evidence into practice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/>
              <a:t>“</a:t>
            </a:r>
            <a:r>
              <a:rPr lang="en-US" b="1" i="1" dirty="0" err="1" smtClean="0"/>
              <a:t>Globalise</a:t>
            </a:r>
            <a:r>
              <a:rPr lang="en-US" b="1" i="1" dirty="0" smtClean="0"/>
              <a:t> the evidence, </a:t>
            </a:r>
            <a:r>
              <a:rPr lang="en-US" b="1" i="1" dirty="0" err="1" smtClean="0"/>
              <a:t>localise</a:t>
            </a:r>
            <a:r>
              <a:rPr lang="en-US" b="1" i="1" dirty="0" smtClean="0"/>
              <a:t> the decision”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(Eisenberg 2002, G</a:t>
            </a:r>
            <a:r>
              <a:rPr lang="en-US" sz="1800" b="1" dirty="0" smtClean="0"/>
              <a:t>lobalize the evidence, localize the decision: evidence-based medicine and international diversity)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based healthcare</a:t>
            </a:r>
            <a:endParaRPr lang="en-US" b="1" dirty="0"/>
          </a:p>
        </p:txBody>
      </p:sp>
      <p:sp>
        <p:nvSpPr>
          <p:cNvPr id="17410" name="AutoShape 2" descr="data:image/jpeg;base64,/9j/4AAQSkZJRgABAQAAAQABAAD/2wCEAAkGBhQSEBQUEBQVEBUVFhUWGBEWFhQSFRgXFRcVFBYWFhQYHiYeFxkjHRgVHy8gIycpLi4uFx8xNzAqNSYrLCkBCQoKDgwOGg8PGjEkHx8sLC8sKSovLCwpKS8tLCwsLCksLCwsKSwsKSwsKSwpLCwpLCwpLCwtLCwsKSksLCksKf/AABEIAMIBAwMBIgACEQEDEQH/xAAcAAEAAgMBAQEAAAAAAAAAAAAABQcDBAYBAgj/xABMEAACAQIDAgcNBQYEBQUBAQABAgMAEQQSIQUxBhMWFyJBUQcUMlJTVGFxkZKT0dIjQmOBozNiZHLh4iSCobIVNaKxwTRDc7PT8SX/xAAaAQEAAwEBAQAAAAAAAAAAAAAAAQIDBAUG/8QAMBEAAgEDAgMHBAEFAQAAAAAAAAECAxETElEhUqEEFDFBYZGxInGB8MEFFTJC4dH/2gAMAwEAAhEDEQA/AKOpSlAKUpQClKUApSlAKUpQClKnOCnB4YqU8Y3FwxgNJJoLAmwUE9ZOlSk27IhtJXZB2pVscP8Agghwath0CnDDwVG+Pe3rIPSv/N21U9XqU3B2ZWE1NXQpSlZlxSpjgtsHvvECPNlAUux6yAQLD06irMTglEAAIodNNVBPtIua2hSc1cynVUXYpulXLyVi8lD7i/TTkrF5KH3F+mr93kUzopqlXLyVi8lD7i/TTkrF5KH3F+mnd5DOimqVcvJWLyUPuL9NeclovJQ+4v007vIZ1sU3Srl5KxeSh9xfppyWi8lD7i/TTu0hnRTVKuXkrF5KH3F+mnJWLyUPuL9NO7yGdFNUq5eSsXkofcX6aclYvJQ+4v007tIZ0U1Srl5Kx+Sh9xfprYwvBCGzM8UVlB0CLqberdTu0hnRSVKUrmOgUpSgFKUoBSlKAUpSgFKUoDJh8OzuqIMzMQAo3knQCum4TzrhoUwMJBykPiHH35dOjfsX/vbsqf4E7ZXAYAyTqPtp14oN4JtkDysFXOVUBvG1OgB1bRfhrglLhcGHBMqByseZ4iegZWILGRgFzMCCLsRcmr30r7lfF/Y67gBt/vrCBX1kisjg65lt0WPbcaH0g1WnDTg/3pimQD7NunGf3SfB9am4/IdtdTsjui4SGYmPCLEruczBIwQrLbquQAwVsoNhY2311HdD2IuNwxaJRnjHGRgWNxYZlFvGAuPSBW98sLeaMLY538mUhShpXKdJ1vczkC4xixCjiX1JAHhJ21ZO0JEkidBKiF1ZQ2ZdLi19DVE0rop1tEbWMZ0tTvct84J8topcPhtWOSJyqKTk6VtzmysLEADNfUi5xy4SVcuXEh+kuZTiHHRvCT0r3A6M1yNbON+4VKBXuQ9h9lMy26jG9y2u8JSFD4qN8pRr8awJKtExuButle2/wuqvYNnyALxmKWQqYzYzGxKuGY9W8DTfa+h3VUmQ9h9lMh7D7KZlt1GN79C2kwU3najoEZePZhmJYmxIvY3ABvdcu89fmI2SGijXPh3KjEg53zBTO+ZXU2uWXt0Ppqpsh7D7KZD2H2UzLbqMb3Lfiwsitc4pZFz3ymYpdelbwRcEXXog2bLrasceAkAA75jAAi3yZrNGyElU0UCytvvcneBeqkyHsPspkPYfZTMtuoxPfoW/hsLIGUtilIUocvHMwsGXOCT4eYBt+7NbcAa+Ts9lnkljmhXOytbPYtZ0YqzWJUZVYWuQb7lqosh7D7KZD2H2UzLbqRie5aiYbEC18QrWZFP+IZc6gQ5muDdFusmo6RznStqPByXXPi1YApmIlZSwXi8wABsngyag3bjNbWqoch7D7KZD2H2UzenUnH69C8NkZYoUjaRCVuL8ZmvqSDdjfr3dVeba4WQ4XDuxYSM11SNWBLG3Xbco6zVIZD2H2UyHsPsq3eXayRXAr3bPm9KUrlOgUqR2JsV8TJlTcNWbsHq6zXXjgNF4snvf0rlrdrpUXpk+J0U+zzqK8Sv6VYHIaHxZPe/pTkND4snvf0rD+5UPU07lVK/pVgchofFk97+lOQ0Piye9/Sn9yoDuVUr+vRXWcLeCseFgjdcwZ3K2JvYZSfbUXwdwqgviJRmjgAbKdzyH9lH+ZFz+6prph2iFSnkj4fq+TGVGUJ6GZZtkYaEKuJlmWUortHHEjhM2qqxZ1ObLYkW0vasmydhwYnFQQ4d53zsc+aJFIUDMSuV2vuO+1qg8XiWkkZ3OZnYszdpJuTXc8Hx/w3ZkmMbTEYq8OHHWqfflH/f8l7avGMo2bd30M6k1a0V9jotp4HZ0pVZ5YPshxapxuUIF0yhQ43e2tLk/snykHxz/APpVWGlavi7sxVO3mWnyf2T5SD45/wD0rruDkkDhYcNLHII13K4kKoNB94k9Q9lfn6pbgtt9sHio51uQpsy+Mh0ZfZu9IFTGUoXcSsqV14k13TuCveeMLIPsprunob76fkTf1MK46v0Vwv2Gm0tnkREMxUSwP+9a6i/YwJX8/RX53dCCQRYg2IOhBG8Gs4SuuJanK6PmlKVc0LT7mXBGNoBiibyMzKtxcIFOU213ntrssXhY4gGlmSIE2BfKgv2Ak1Fdyz/lkf8APL/vNS3CFEHFyNOuGYcZGrsqyKRKozLlb71kuPUbggkVzy4yOSTbkeyYBFtmlVb7r2F7kKLa66kD86yJsgEAh7ggEELvB3HfUXPwTiezcYLuxcEorZiXWYXAIvZUKjdoTu3V88klkhZEnBDEAycWrPeMNEwL5tcrbt2UrbWoHDckYMCj3ySq+U2OWxsddDY6bj7K9Oz0z5OMXPlzZNM2W+XNlve19L1oJwRyupD5lLl5CeiclzJkA1zAuEuSRYId9682nwXztJlxDtO8UiqJCDeMxtEQxAvbPJmzDrtobXp+SOG5K/8ABv3v+n+tfLbKAtd7XNhpvNibDXsBP5VDPwGzM95QqsptlSxBbvjMqi/Qj+2HRBN8vVas2K4JoZGvKEEzdGIJlGkeIAUZWGayyHUWNoxT8k8NyV/4L+9/0/1rSlMC5M2IjXjPAuVGbW3R1110qPwvB2J5GCYpZXRUVkAUgZHVsrRqwBjJTKVtvza3JqWw+zUjiw0fG/sJMoNsuZzHJHlAvoftbjfuoQZzsbtb/p/rXibJBAIe4IBBC6EHcd9QXJNRKiceui6jLZwSYSjKL9F2GHkLSX1ObTXTaPAwcWycaDcR2kMeZwY1VLk57MulwpBAv11NvUW9SU/4P+9/0/1rawexVAdmOaymwtYXsdT2194ZWC2chjc6gZRa5y6duW1/Tet6D9lJ6j/tNUuVuflmvKUrrO87PubftJv5F/3Gu9ql8HtGSIkxO0ZOhyki/rra5SYny8vvmvG7X/TZV6rqKSPR7P2yNKCg0WBhJMWuUFSwz9JpMua1luLKSAPC1va9rWGlZIsRiiLlctr6ZVuelGN2a1wpkNuvKPzrvlJifLy++acpMT5eX3zUvsE272j7MLtcVv7lmbPabjDxlyhzEXABBCw23MbAkyaa2tvqSqoeUmJ8vL75pykxPl5ffNc9T+lVJu90vsax7fCKtZnad0vFq6wwIc8ufNkGpsy5VHrJOgrleEMoiVMJGQRDcyMNzzt4Zv1hdEH8pPXWXZUxiSTGyEtJcpCW1JmYXaTXfxam/wDMy1z7G9el2Ts6pRVNO6j1b8fb98Djr1dbcvOXx/0meCHB443FxwjRSc0jeLGvhG/V2D0kVK8KeFaS7RjdBfDYVkSKMBSDHGwJIVgVOa24gi1ga6Tg/wAHJoNluIABicYBmZiV4uA7luATmYXNv3vQK5vmwxf4XvN9NdOSN+LOJcXc2sVwrwDytK2GaRywN2VMrf8Ap7llzkj9lIAt2uJjdq+U4WbPDEnAKQctxlWwCvITl6WhKNGCesrf163Nfi/wveb6ac1+L/C95vpqcsNyxmHCnAJGgjwhD8XkdyEufspkJUg6Eu8ZzWuQta+39v4GWKVcPhOIdmRkYADKAFDKSWbSwYaWuTmPZX1zX4v8L3m+mnNfi/wveb6aZYbg7LuNcKM8bYOQ9JLvFfrQnpL+RN/UT2VAd1/gtxGJGJjFo5yc1tyyjVveHS9easOxuAuOw08c0RizRsGAzNY9qno7iLj86tXhVs4Y3AvEEzvIt40uARIuqnMdwB0J67kddZOpFSumYtOM7rzPzfSvqSMqSGBBBIIOhBGhBHbXzXSbFt9z3hXhYMAkc06RuGkJU5r2LXG4VJbc4R4HEKg79SMo+cECQ3ujpbQqdzHceqqSvWxgcC80ixxKXdjYKNT/AEHpqjgvEzxq9y18Ti9nPmvjlBZs2inToShlsRqrPLI5B7bemsKts3MCcch/dyMF/bNNYKNAvSK5bHcDWhhu5SmReMkkz26WVRlv6Li9qyc1MXlJvdX5Vz5qe5OL1N0z7OyMgx0diFF+LuwyMjBQ1r8X0ADGLDUm9ZZcbs4tEe/x9mqqA2aSwVonHFlgTH+zANr6M3bUbzUxeUm9i/KnNTF5Sb2L8qZqe4xeptRvs4KB3+gI4wFlQq1pEykLvVNbtoL3OhFbGzMbs6GWOQY2NihJtkbeVlWysblE+0Jyi4uL1G81MXlJvdX5U5qYvKTexflTNT3GL1JDv3A6W2iAEsI1KkqihmaxXcx6RGbQ9t6xZ9nXH+PXTL9w5hlTIMjWuhNyTbfZezXU5qIvKTexflTmpi8pN7F+VM9PcnF6m0p2dky9/rawHgtbQTjcb2vxx03dH019tLs0sx79SxVlClXyqGkeQABSOiM1sv7oOlaXNTF5Sb3V+VOaiLyk3ur8qZ6e4xvc6rA8MsDHEid9xtkULmsVvYWvlVbD8q1uEPdTw8GGYYV1xEz3VQM2VdLF3uB26Ab65/moi8pN7q/Ks2G7jsb3tLKAoJLELYWF+zfUZaW5XCr3KqpSldljQUpSgFKUoBW1s7Z7TSpHH4TkAX3DtJPUALknsFatT2H/AMNhDJulxIZI+1YQbSP6C5GQegPWdSTiuHi/D96l4Ru+PgjX4QY9XcRw/sYV4uP94A3aQ+l2u35gdVZ+BfBs43GJFuTw5G3ZY18I36r6D1moKrBl/wD8vZAXwcVtAXPjR4cdXoLXt/mPi1WX0RUI+L/b/wAkN6ndmPb/AHUJxiJFwTiPDqcsYyhrqvRzXbXW1/URUdzpbQ8sPcX5VydBV1TilaxU63nS2h5Ye4vyrznS2h5Ye4vyrdxXc8jKo0U4UcUJH4zKTbRS6hTYqZHiQWLA57hjlYL5D3NA7WTFxsDJGgOUjw3SMlhm6JzMcq65uLbVbVOiOwNPnS2h5Ye4vyr3nS2h5Ye4vyrcg7mQZlHfcS3crZlIYfZcaqlQxvJ1FFvl1ud1+e4Q8Hu9RCRKkwljD3XSx0uLHUj02F7G1NEdgSvOltDyw9xflXf9ynh22KeWHFEGa2dHsFzKNGXTrG/8z2VSdbmx9qvhp45ojZ42DDsNt4PoIuD66yq0Yzg4olcGd13ZOCvE4kYqMfZznpW3LKNT7w6XrDVXNfpXGYeHa2zbA9CeMMrbyjjcT6VYWPqI66/OOOwTwyvHIMroxVl7Cpsaz7JVco6ZeMSZIwV1vcr/AOaQ/wAsv/1PXJV1vcr/AOaQ/wAsv/1PW9X/AAl9mQi+K0dt4iRIS0V810BYKZCqF1DuIx4ZVSxtru3HdW9SvBXB3NDlZtt4rJ9krSWUESPC8buW75y3itYAcVHfwSc66Le1fWE4R4jKS8RNlkYHi5rvlMlgiqnRACqbNYnjBY33y22cdInFrEjuzvHqqZkyCROMDPuQlC1ibbtDeouHhHiSVDYZhmKDMI5gLl8OHBBF1yLJN0joTFcaaV0r6lfSipqR8KsSrGSaMpEqlnUqy2AMCkqxFy3SkYKd+7W1b+P2xigYQsDqRZ5rBJFKDIHVDmv957aZvs/BsawLtzFFQZMOCCqNYRTMVYxpL4JOuViVO43Xq3Vlg2pinwsrGN0mZ40jTJ4GeODM1nsCFZpTdtOjYmpaXjpXuDTXhnOSuWANmL5SBMcxQuMi9HVjlXpDojjBfdrmxHCXEhR9gczRu/RWQlSBIUF2Ugt0ACLffH568+2MbxQZYchToFeJdnLd7uzFbXUKZgFBAI1FzbftYzbuKFmSEmzyK0Yjl0UdFSzEWfTp3QgG9qnSuVe4PocJsRmVe9S32joSM4WylLZWYakhmNyB4BFhvEhwc2jLMsjTLk6ahVyullMMLEdMAtZ2cX7Qa+dj7VnklZZouKHFo4IWS1yEzKXawvcnQDcN97gTFY1Glw0ko9rZg/ZSfyn/AGmtWvqfHxw4aaSZhGiqbsd2osPWSdAOusbXZJ+WKUpX0tzIUpSqgUpS1ASGw9m8fMFY5EUF5H8WNNXb120HpIrzbW0uPmZwMi6KidSRqMqIPULfnc9db+N/w2FWEaS4gLJL2rHvhj/P9of8lQNYw+uWv8L+X+TWX0rT7nUdz7g6uKxWabTD4dTNMx8HKuoU+u3sDVo8L+ETY3FyTHRScqJ4sa6Ivs1PpJrutkbWw+ysFHBikfjcQDM6x2zBTYRiTMNNAdPXXnOFs7yWI/S+VU1S1uVr7EaV5sqylWnzhbO8lif0vlTnC2d5LE/pfKr5Jco0x3KxjxLqrKrMFe2ZQSFbKbrmG5rHUXr5ilKsGUlWUghgbEEaggjUGrQ5wtneSxP6XypzhbO8lif0vlTJLlGmO5VteVafOFs7yWJ/S+VOcLZ3ksT+l8qZJco0x3KspVp84WzvJYn9L5U5wtneSxP6XypklyjTHc87i3CrJI2DkPRku8V+pwOkv+YC/rU9tZO7bwYCsmMjsM5Eco/eA6Dem6gg/wAo7a8j7o2z1IKx4kEEEH7LePyrr8LjYdqYZnPTjkDR5CACnUdOp9xv6uquSSlCrltZeZeMNX0pn57rb2XtWTDyiWBuLdb2aym2YFTowI3E1m2/sV8JiHhk3odG3BlOqsPQRUdXocGjF8Dp+cvaHnJ+HD9Fe85e0fOT8OH6K5erU4M9z9EhV5VjmaRVbpDMqhgGAAI366msZqnBXaXsWhFyfA5PnL2j5wfhw/RTnL2h5wfhw/RVh8jYfIQe4vypyMh8hB7i/KstdLl+DXDLcrznL2h5wfhw/RXnOXtHzg/Dh+irE5GQ+Qg9xflTkZD5CD3F+VNdLl+BhluV5zl7R84Pw4forznK2h5wfhw/RViDgbD5CD3F+VBwOh6oIPdX5U10uX4GGW5XfOXtHzg/Dh+ivecvaPnB+HD9FWHyNh8hB7i/KnI2HyEHuL8qZKXL8DDIrznL2j5yfhw/RUftnhbisWipiJmkVTmC2VRe1rkKBc+vdc9tWnyMh8hB7i/KtnCcB8OQzPBDZQdAi6mx9G6pVSmuKiMEii6V7Sus5zylKUAqX4O4JWZpZheGAZ3Hjm9o4vW7aeoMeqopFJNhqTuFTe33EMaYRd6HPMR96cixW/WIx0fXm7ayqNu0F4v48zSC/wBn5fJFY/GtNK8khuzsWJ9J7OwdVdBwI2Shd8ViR/h8KM7fvv8AcjHaSbf6DrrnsHg2lkWOMZmdgqr2k6Cur4ZScTHHs/DgskPSmcA2knI1N+sLu/8A4KmXC0F+oLmZze2trPiZ5JpD0nN7dQG4KPQBYflWjWXvZ/Fb2Gnez+K3sNX4FHdmKlZe9n8VvYad7P4rew1NxY6ifudS8XG8TrIDHxj3Bj4sBFke97khQ6AkgG7rYEMCc6dzCbpB54FIZlGsjKSpKG7ZdBnDJ613Wsa56PaWJCMgaTKycWQQWtHmD5FJBKLcAkLa9taxd84jXpTam51fU3JufzZj+Z7aXIsT3Nni7A/ZElFcIJAW6WuWw3ECzE7gDv3209ucCJ8LG0kpjZVkEZ4t8+pXMpNhoCN17HQ6VGnEz2tmltly2u9spOYrbsvrbtryeedwQ7SuCcxDF2u1rZjfebWF6XFjSpWXvZ/Fb2Gnez+K3sNLk2MVdh3NeFPeuJ4uQ2imIVr7lfcj/wDg+g+iuU72fxW9hoMM/it7DVZJSVmTFuLui4+6hwX74w/Hxi8sAJIG9o97D1r4Q/zVS9Xj3OuEZxOFyS342EBWzA9Jdytrv7D6R6arfuhcF+88USgtDLd4+weMn+U/6EVz0ZOLdN+RvWimtaOWr9BbJnXveHpL+yi6x4i1+faVrUp6zKnU0F57Z2Zxs8UivGOL3nN0wMwZsg1FyNAbqQdcxGlaR2XPJGM+ICl45FdWlawzIUSyobFrZSekRctod9VdgODU8yZ40GU7iSq39V949NbHIvE+Ivvp86qqLt49DbVJ8dJZTbIxBzf4sKDmygTSdH7ORUF7X6LNH19IJci+lMXsaZyR3ypjuxCmaW5HGNIqsfQMgzbxY79KrXkXifEX30+dOReJ8RffT51OGW/QXlystbZ+BkQsHmR1KOo+0aylr6ZPBOpvm3623VoYHg68IRYsQiANGz5WEZbKiqRZFCkAq1rjpB+lqoJrjkXifEX30+dOReJ8RffT50wvfoLy5SzJtkTkHLilDWK34xgcoZAozWJUlVuSN7E7wb1nl2dKc/8AitCDlAkKG+8XYA2HSkBsNwj7NKs5F4nxF99PnTkXifEX30+dML36E3lysurBSZY0EjozhQGIYkEgakFiSfzrX27wrhweGd3YOzXVI1ILM1v9AL6n/wAkVTvIvE+Ivvp869XgTijuRSezOnzqndeN2yck7f4kDSvbUrpOM8pSs+BwbSyLHGMzOwVR6TpUN24slK/BEtwfQQo+LcA8WcsIP3p2F1NusIOmfTlHXUI7kkkm5OpJ3kneTUtwixillhhN4oAUVvHYm8kv+Zt3oC1h4P7GbFYhIl0vqzeKg1Zj+X+tqzpq/wBb8/jy/wDTSXFqEf1nTcBMIkCNi8SwiDfZwsSNTrxhUerS/wDNXUcp8J5dfaKr3hdtpZpQkOkEA4uJeqw0L+tiPYBUDVpU4yd2XyKH0xRcHKjCeXX2inKjCeXX2iqfpVcURn9C4OVGE8uvtFOVGE8uvtFU/SmKIz+hcHKjCeXX2inKjCeXX2iqt2bsWacSGFC4iXO5uoAG4eERcnqAuT1CvuXg7iVk4toJg4NsnFuWv0tLAb+i3unsNMURn9Cz+VGE8uvtFOVGE8uvtFVjiODeJRsrQyXDZbBS/SuyhbrcXujafumo+SMqSGBUgkEEWII0IIO40xRGf0Le5UYTy6+0U5UYTy6+0VT9KYojP6FwcqMJ5dfaKcqMJ5dfaKp+lMURn9C5cNwvwqMGE66dVxqOysnCvYPf+HL3Bky5obG6gb8o6jmHX6uoVS1Wd3MOEmdDhZD0kBMZPWv3l/Lf6j6KvCnFO9jejUjUeiS8SsnWxIOhGljvrZ2VEGniVhcNIgI7QWAIrr+6Zwb4qUYiMdCU9MD7sm+/qbf6wa5PYv8A6mH/AOWP/etXtY5ZQcJ6WWzjsbFBLHFxZOYLbKQLAtkAC3ubb7DqFfDbRXixIMO5U5CpzRjMsjZVYAvcakaHqb1229pyKHA4ozMUzGzKlkjdTe7EC4Ygj1bxWtHPhFZlVbFnVT0GHSVs66nQC+oA676b6ueo207XNzBtFJmCjVDlYHMLN1i+42sd3/mtWLaMRUM8bRqwDIx6WdCGbMFQkqAqljcCwr4j2nhriWHpyO4RVDZWdmGmjHwQHv2C569KxlsIobjIhGfvLYtZgGOQOlxfKWOQHcx01IoNXqjPFtXDkEm62LC2V2JCmQZhlBzLaNzcbgNa+4cbC7lUVmsrtmCvlIRshCk+Eb3GmlanfuEOYNGQAbFijgacdI/pAF5r+sjUVsw4qG8mSIkxRsSuUqx4xpC8eRrakqTY6dIW30IUvVGHCbYgcqpR0LEix1sc0aANlJykmRdDa3sv9HbGHugUFg1unZwouYrAk9dpUNurrtWrg8ThWsphMZGv3jZiTZSwOYH7EGxtbKugtXoxuDVltHZQoIkIcKAnYPvW4ka/uAdVRcqpO3ijfwm0cNKyrGcxa9gA/Vqb9m8e0VM4XDKqOQLGxF/yNQGFGElKxxg6KzKBxgy70JBJsCLEAjdbS2ldJF+zf1H/ALGrI3p8f+H54pSlZHhHlT+A/wANhWnOks2aKHtVN00v+vFg+luyo7Y2zDPMqXyjVnc7kRRmdz6gCa+9u7SE0pKDLGoCRJ4saaKPXvJ9JNYz+t6Py/4X5+DWP0rV7EfXXTf4DAZN2Jxa3btjg6h6C3z7KheDYhGIVsSwVE6ViGIZhbKpyg6X1/K3XXZ4vbeBlcvK8UjH7zRux03C5TdW6L0oqzd7MrivKsLv/Zv4Hwm+inf+zfwPhN9FTYYVzIr2lWF3/s38D4TfRTv/AGb+B8JvopYYVzIr2lWF3/s38D4TfRTv/Zv4Hwm+ilhhXMjkNicIJcKXMIS7rlJZQ1t40P5m4Oh6wbCpTnCxNiCIjmJLXjHSDCQMhPikyytbtc+i033/ALN/A+E30U7/ANm/gfCb6KWGFcyIfnKxmvTUAvnIC5dcxdtxGhJF/wCUWtrfncdjGmleR7ZnZnOUBRdjc2UaAeiu67/2b+B8Jvop3/s38D4TfRSwwrmRXtKsLv8A2b+B8Jvop3/s38D4TfRSwwrmRXtKsLv/AGb+B8Jvop3/ALN/A+E30UsMK5kV7Wxs/GtDKkkZsyMGB9Xb6Or867rv/Zv4Hwm+inf+zfwPhN9FLEqil/sjsoZIto4LXwJVsRvKMP8AyrC/5Dtqo4tmvh8ekUgsyTRg9h6a2I9BFj+dd3szhhgsMrZHXKdckaOCW9AygXO7WuG2rwmbEYxcQ6gZWQqg0sqNmC5us+n0/lUyNu0ShJRd+JbG2Yo8gaWMTEMqqpt4TsqAXOgBJW99NOuo8zYZNJIQjEs5RRxgzRlidV0J6JNraddrWrm5u6grqVfChlOhUyAgj0jJWsvD+AWtgkFhlFnAsDe40T95vaaNo0lXg3dPodnhcRhZLwooIy5yhXS1lbfewIBU6G3Zu00cNtDCWHGQiFjdOLy3IWynpCwt4YF7de8jWueh7o8SG6YNVNsujgadngVjTh9AAAMEgAJIsyjU2B+56B7B2UuRmhuvY6uLaOEzax5WYmwKEkh0DEstuvj7dfhezFNtnDxpeKEMrjK1+iMp45rOLMT4Mh17dfRznOJFcHvNbjcc40sFXxOxVH+UdlIu6JEvg4NV1zaON9it/A32Zh6iaXGaO69jpVxODICmE5rLeMIWa7ASZdDqwzf6n019ricGbFY82bRbRk573Q5b6EC7A+s9t65GTh1AwAOCUAFTYSAA5RlUEZNQB1egdlZk7osQNxg1BuDcOo1XQHwOqlyM0N17HXbOfDz5csZRgiOAwIKhsrixvr4Q1G+5F94roovAf1H/ALGqwg7o0aG6YNVNstxIB0dNB0NBoPYOysG3O6RJPCYok4gN4bBszFfFBsMoPX2+2mpGi7RTivHicdSvKVQ8okdkbbbD8YFSOQSKFYSKWGUENbQjrA9grPLt9WUjvXCi4IzBJARcWuOna4qHrre59sKOSSTFYr/0uEXjJL/fb/24hfeSbaeoddZulFvVbiXVSSVj62N3N554VldlgD6orglmXx7DcD1dtr7rX3eaiTziP3WqJ2l3RcbLK7id4gzEiNSAqL1Kum4DStbl1jvOpfaPlWhQn+aiTziP3WpzUSecR+61QHLrHedS+0fKnLrHecy+0fKgJ/mok84j91qc1EnnEfutUBy6x3nMvtHypy6x3nMvtHyoCf5qJPOI/danNRJ5xH7rVAcusd5zL7R8qcucd5zL7R8qAn+aiTziP3WpzUSecR+61QHLrHecy+3+le8ucd5zL7R8qAnuaiTziP3WpzUSecR+61QPLnHecy+0fKvOXWO86l9o+VAT/NRJ5xH7rU5qJPOI/daoDl1jvOpfaPlTl1jvOpfaPlQE/wA1EnnEfutTmok84j91qgOXWO86l9o+VOXWO85l9o+VAT/NRJ5xH7rU5qJPOI/daoDl1jvOpfaPlTl1jvOpfaPlQE/zUSecR+61bGE7jM8t8k8ZsDqVYC/UL+muY5dY7zmX2j5VY/ch4fPLI2Fxchdnu8Tta5IHSjv16DMPU3ooCn8Th2jdkcFWUlWU6EMpsQfSDWOrY7tnA7K4x0I0chJgOp9ySf5vBPpA8aqx2X+3i/8AkT/cKA6bYnc2lniEjuIM2qqVLMV6mIuLX7KkOaZvOF+Gfqq1OFO0pIEQwIJHeUrlycYbCOWU5Uzpc/Z+N27zYVFw8OVysWhvxccTu6MpX7RYzdQRcrmkUA9djutqBX/NM3nC/DP1U5pm84X4Z+qrCThoA5R4DdRKzEFQFWKSZWsD4eURNcjrI0102cRwjY4ZpIobSGRYY42UveQ5c11QZiF6d7b+LNAVpzTN5wvwz9VOaZvOF+Gfqru8Zw4IjDxwoF0DM72Ic4U4nKEtvB6GrC5BGm8ZsVw1Cm4iUqONBXMpcFJIYl4wAfZeGWIIOgB9FAV9zTN5wvwz9VZcP3HJHJC4hTYEn7M2AHWTmqy9k8J45pTGUEJyxsoZ0ZmzqrWsosDqdM1zYm1ta6bDr9lLbxT/ALTQH5KrylKAzYLBvLIkcYLO7BVUdZY2Ars+HmMXCwRbLw7AiHp4lx/7mII1HqXd7B92pTuW7A4tHxrWEhVkw2YZgpIKtOV6wPBA6+lWvN3K2ZizYrMzEksYySSdSSc+8mgK6pVhc038T+l/fTmm/if0v76Ar2lWFzTfxP6X99Oab+J/S/voCvaVYXNN/E/pf305pv4n9L++gK9rq+D+1sImDMWIUcYZsxbiUkJiPE3USaOp6MvglfC31L8038T+l/fTmm/if0v76AxJjNjLxbNC7KzOci8bnVc0yoJW42zWXiTZQLm7ZrHLUe+2MAO9gmGFopo2kurF5U4qISBmZyp+0WQ5bKCCN1zUrzTfxP6X99Oab+J/S/voD4Tauy7JJKnGyLJHmZYBCXyNGzPxCSCKNCCykZWzZb9Em9aeH2rswABoGGiA9F2BZY/Db7QN+0YkqjJdVA069/mm/if0v76c038T+l/fQHPcIcXgWjAwcTxsHJzMWJZC02jXdhovEWsB965O+ueqwuab+J/S/vpzTfxP6X99AV7SrC5pv4n9L++nNL/E/pf30BXtKsLmm/if0v76c0v8T+l/fQFe1mweLaKRZI2KOjBlYbwVNwa7zmm/if0v76c038T+l/fQFscH9rQ7W2ddwCJUMc0fivazAdnUyn0g1Qm1OD74LaIgk1yyplbcHQsCjj1j2G46qtDue8H32dM32/GRSgBkyZbMPBcHMbEXI9R9FR3dt2rhuNgVCGxcLBiRYhY/CCSekmxA6gT2igLQbefWajeEWKkiwsskJUPGjPZ1ZwQoLZbBlIJ7b/kaqA92jHdkHw2+qvOefHdkHw2+qgLJxHDBommR4jI0BVS6ni85NrssRzMq65t56Kub9Gx1Bw6kWWRZIkkClgEidmkOWTErcKV6QyxITusHDaggDguejHdkHw2+unPRjuyD4bfXQFjz8NTlOWLpZZCGD50YrxwDxWUGaIGO7N0bB133rY2Nwr4+VI2j4svGzavdgVLKytGF6BGX7xG+wLb6rDnox3ZB8Nvrpz0Y7sg+G310Bd7IDa4Bsbi+tjqLj06n21sLMqQTM5CqqsSxIAACm5JO4VQ/PPjuyD4bfVUXwj7o2LxsPEysqR3zMkalA5G7PqbgbwN19eoWA5ileUoCSw/CTFRoEjxEyKugRZHVQN9gAdKycrcZ51iPiyfOomlAS3K3GedYj4snzpytxnnWI+LJ86iaUBLcrcZ51iPiyfOnK3GedYj4snzqJpQEtytxnnWI+LJ86crcZ51iPiyfOomlAS3K3GedYj4snzpytxnnWI+LJ86iaUBLcrcZ51iPiyfOnK3GedYj4snzqJpQEtytxnnWI+LJ86crcZ51iPiyfOomlAS3K3GedYj4snzpytxnnWI+LJ86iaUBLcrcZ51iPiyfOnK3GedYj4snzqJpQEtytxnnWI+LJ86crcZ51iPiyfOomlAS3K3GedYj4snzpytxnnWI+LJ86iaUBLcrcZ51iPiyfOoyaZnYs5LMxJLE3JJ1JJO818UoBSlKAUpSgFKUoBSlKAUpSgFKUoB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QSEBQUEBQVEBUVFhUWGBEWFhQSFRgXFRcVFBYWFhQYHiYeFxkjHRgVHy8gIycpLi4uFx8xNzAqNSYrLCkBCQoKDgwOGg8PGjEkHx8sLC8sKSovLCwpKS8tLCwsLCksLCwsKSwsKSwsKSwpLCwpLCwpLCwtLCwsKSksLCksKf/AABEIAMIBAwMBIgACEQEDEQH/xAAcAAEAAgMBAQEAAAAAAAAAAAAABQcDBAYBAgj/xABMEAACAQIDAgcNBQYEBQUBAQABAgMAEQQSIQUxBhMWFyJBUQcUMlJTVGFxkZKT0dIjQmOBozNiZHLh4iSCobIVNaKxwTRDc7PT8SX/xAAaAQEAAwEBAQAAAAAAAAAAAAAAAQIDBAUG/8QAMBEAAgEDAgMHBAEFAQAAAAAAAAECAxETElEhUqEEFDFBYZGxInGB8MEFFTJC4dH/2gAMAwEAAhEDEQA/AKOpSlAKUpQClKUApSlAKUpQClKnOCnB4YqU8Y3FwxgNJJoLAmwUE9ZOlSk27IhtJXZB2pVscP8Agghwath0CnDDwVG+Pe3rIPSv/N21U9XqU3B2ZWE1NXQpSlZlxSpjgtsHvvECPNlAUux6yAQLD06irMTglEAAIodNNVBPtIua2hSc1cynVUXYpulXLyVi8lD7i/TTkrF5KH3F+mr93kUzopqlXLyVi8lD7i/TTkrF5KH3F+mnd5DOimqVcvJWLyUPuL9NeclovJQ+4v007vIZ1sU3Srl5KxeSh9xfppyWi8lD7i/TTu0hnRTVKuXkrF5KH3F+mnJWLyUPuL9NO7yGdFNUq5eSsXkofcX6aclYvJQ+4v007tIZ0U1Srl5Kx+Sh9xfprYwvBCGzM8UVlB0CLqberdTu0hnRSVKUrmOgUpSgFKUoBSlKAUpSgFKUoDJh8OzuqIMzMQAo3knQCum4TzrhoUwMJBykPiHH35dOjfsX/vbsqf4E7ZXAYAyTqPtp14oN4JtkDysFXOVUBvG1OgB1bRfhrglLhcGHBMqByseZ4iegZWILGRgFzMCCLsRcmr30r7lfF/Y67gBt/vrCBX1kisjg65lt0WPbcaH0g1WnDTg/3pimQD7NunGf3SfB9am4/IdtdTsjui4SGYmPCLEruczBIwQrLbquQAwVsoNhY2311HdD2IuNwxaJRnjHGRgWNxYZlFvGAuPSBW98sLeaMLY538mUhShpXKdJ1vczkC4xixCjiX1JAHhJ21ZO0JEkidBKiF1ZQ2ZdLi19DVE0rop1tEbWMZ0tTvct84J8topcPhtWOSJyqKTk6VtzmysLEADNfUi5xy4SVcuXEh+kuZTiHHRvCT0r3A6M1yNbON+4VKBXuQ9h9lMy26jG9y2u8JSFD4qN8pRr8awJKtExuButle2/wuqvYNnyALxmKWQqYzYzGxKuGY9W8DTfa+h3VUmQ9h9lMh7D7KZlt1GN79C2kwU3najoEZePZhmJYmxIvY3ABvdcu89fmI2SGijXPh3KjEg53zBTO+ZXU2uWXt0Ppqpsh7D7KZD2H2UzLbqMb3Lfiwsitc4pZFz3ymYpdelbwRcEXXog2bLrasceAkAA75jAAi3yZrNGyElU0UCytvvcneBeqkyHsPspkPYfZTMtuoxPfoW/hsLIGUtilIUocvHMwsGXOCT4eYBt+7NbcAa+Ts9lnkljmhXOytbPYtZ0YqzWJUZVYWuQb7lqosh7D7KZD2H2UzLbqRie5aiYbEC18QrWZFP+IZc6gQ5muDdFusmo6RznStqPByXXPi1YApmIlZSwXi8wABsngyag3bjNbWqoch7D7KZD2H2UzenUnH69C8NkZYoUjaRCVuL8ZmvqSDdjfr3dVeba4WQ4XDuxYSM11SNWBLG3Xbco6zVIZD2H2UyHsPsq3eXayRXAr3bPm9KUrlOgUqR2JsV8TJlTcNWbsHq6zXXjgNF4snvf0rlrdrpUXpk+J0U+zzqK8Sv6VYHIaHxZPe/pTkND4snvf0rD+5UPU07lVK/pVgchofFk97+lOQ0Piye9/Sn9yoDuVUr+vRXWcLeCseFgjdcwZ3K2JvYZSfbUXwdwqgviJRmjgAbKdzyH9lH+ZFz+6prph2iFSnkj4fq+TGVGUJ6GZZtkYaEKuJlmWUortHHEjhM2qqxZ1ObLYkW0vasmydhwYnFQQ4d53zsc+aJFIUDMSuV2vuO+1qg8XiWkkZ3OZnYszdpJuTXc8Hx/w3ZkmMbTEYq8OHHWqfflH/f8l7avGMo2bd30M6k1a0V9jotp4HZ0pVZ5YPshxapxuUIF0yhQ43e2tLk/snykHxz/APpVWGlavi7sxVO3mWnyf2T5SD45/wD0rruDkkDhYcNLHII13K4kKoNB94k9Q9lfn6pbgtt9sHio51uQpsy+Mh0ZfZu9IFTGUoXcSsqV14k13TuCveeMLIPsprunob76fkTf1MK46v0Vwv2Gm0tnkREMxUSwP+9a6i/YwJX8/RX53dCCQRYg2IOhBG8Gs4SuuJanK6PmlKVc0LT7mXBGNoBiibyMzKtxcIFOU213ntrssXhY4gGlmSIE2BfKgv2Ak1Fdyz/lkf8APL/vNS3CFEHFyNOuGYcZGrsqyKRKozLlb71kuPUbggkVzy4yOSTbkeyYBFtmlVb7r2F7kKLa66kD86yJsgEAh7ggEELvB3HfUXPwTiezcYLuxcEorZiXWYXAIvZUKjdoTu3V88klkhZEnBDEAycWrPeMNEwL5tcrbt2UrbWoHDckYMCj3ySq+U2OWxsddDY6bj7K9Oz0z5OMXPlzZNM2W+XNlve19L1oJwRyupD5lLl5CeiclzJkA1zAuEuSRYId9682nwXztJlxDtO8UiqJCDeMxtEQxAvbPJmzDrtobXp+SOG5K/8ABv3v+n+tfLbKAtd7XNhpvNibDXsBP5VDPwGzM95QqsptlSxBbvjMqi/Qj+2HRBN8vVas2K4JoZGvKEEzdGIJlGkeIAUZWGayyHUWNoxT8k8NyV/4L+9/0/1rSlMC5M2IjXjPAuVGbW3R1110qPwvB2J5GCYpZXRUVkAUgZHVsrRqwBjJTKVtvza3JqWw+zUjiw0fG/sJMoNsuZzHJHlAvoftbjfuoQZzsbtb/p/rXibJBAIe4IBBC6EHcd9QXJNRKiceui6jLZwSYSjKL9F2GHkLSX1ObTXTaPAwcWycaDcR2kMeZwY1VLk57MulwpBAv11NvUW9SU/4P+9/0/1rawexVAdmOaymwtYXsdT2194ZWC2chjc6gZRa5y6duW1/Tet6D9lJ6j/tNUuVuflmvKUrrO87PubftJv5F/3Gu9ql8HtGSIkxO0ZOhyki/rra5SYny8vvmvG7X/TZV6rqKSPR7P2yNKCg0WBhJMWuUFSwz9JpMua1luLKSAPC1va9rWGlZIsRiiLlctr6ZVuelGN2a1wpkNuvKPzrvlJifLy++acpMT5eX3zUvsE272j7MLtcVv7lmbPabjDxlyhzEXABBCw23MbAkyaa2tvqSqoeUmJ8vL75pykxPl5ffNc9T+lVJu90vsax7fCKtZnad0vFq6wwIc8ufNkGpsy5VHrJOgrleEMoiVMJGQRDcyMNzzt4Zv1hdEH8pPXWXZUxiSTGyEtJcpCW1JmYXaTXfxam/wDMy1z7G9el2Ts6pRVNO6j1b8fb98Djr1dbcvOXx/0meCHB443FxwjRSc0jeLGvhG/V2D0kVK8KeFaS7RjdBfDYVkSKMBSDHGwJIVgVOa24gi1ga6Tg/wAHJoNluIABicYBmZiV4uA7luATmYXNv3vQK5vmwxf4XvN9NdOSN+LOJcXc2sVwrwDytK2GaRywN2VMrf8Ap7llzkj9lIAt2uJjdq+U4WbPDEnAKQctxlWwCvITl6WhKNGCesrf163Nfi/wveb6ac1+L/C95vpqcsNyxmHCnAJGgjwhD8XkdyEufspkJUg6Eu8ZzWuQta+39v4GWKVcPhOIdmRkYADKAFDKSWbSwYaWuTmPZX1zX4v8L3m+mnNfi/wveb6aZYbg7LuNcKM8bYOQ9JLvFfrQnpL+RN/UT2VAd1/gtxGJGJjFo5yc1tyyjVveHS9easOxuAuOw08c0RizRsGAzNY9qno7iLj86tXhVs4Y3AvEEzvIt40uARIuqnMdwB0J67kddZOpFSumYtOM7rzPzfSvqSMqSGBBBIIOhBGhBHbXzXSbFt9z3hXhYMAkc06RuGkJU5r2LXG4VJbc4R4HEKg79SMo+cECQ3ujpbQqdzHceqqSvWxgcC80ixxKXdjYKNT/AEHpqjgvEzxq9y18Ti9nPmvjlBZs2inToShlsRqrPLI5B7bemsKts3MCcch/dyMF/bNNYKNAvSK5bHcDWhhu5SmReMkkz26WVRlv6Li9qyc1MXlJvdX5Vz5qe5OL1N0z7OyMgx0diFF+LuwyMjBQ1r8X0ADGLDUm9ZZcbs4tEe/x9mqqA2aSwVonHFlgTH+zANr6M3bUbzUxeUm9i/KnNTF5Sb2L8qZqe4xeptRvs4KB3+gI4wFlQq1pEykLvVNbtoL3OhFbGzMbs6GWOQY2NihJtkbeVlWysblE+0Jyi4uL1G81MXlJvdX5U5qYvKTexflTNT3GL1JDv3A6W2iAEsI1KkqihmaxXcx6RGbQ9t6xZ9nXH+PXTL9w5hlTIMjWuhNyTbfZezXU5qIvKTexflTmpi8pN7F+VM9PcnF6m0p2dky9/rawHgtbQTjcb2vxx03dH019tLs0sx79SxVlClXyqGkeQABSOiM1sv7oOlaXNTF5Sb3V+VOaiLyk3ur8qZ6e4xvc6rA8MsDHEid9xtkULmsVvYWvlVbD8q1uEPdTw8GGYYV1xEz3VQM2VdLF3uB26Ab65/moi8pN7q/Ks2G7jsb3tLKAoJLELYWF+zfUZaW5XCr3KqpSldljQUpSgFKUoBW1s7Z7TSpHH4TkAX3DtJPUALknsFatT2H/AMNhDJulxIZI+1YQbSP6C5GQegPWdSTiuHi/D96l4Ru+PgjX4QY9XcRw/sYV4uP94A3aQ+l2u35gdVZ+BfBs43GJFuTw5G3ZY18I36r6D1moKrBl/wD8vZAXwcVtAXPjR4cdXoLXt/mPi1WX0RUI+L/b/wAkN6ndmPb/AHUJxiJFwTiPDqcsYyhrqvRzXbXW1/URUdzpbQ8sPcX5VydBV1TilaxU63nS2h5Ye4vyrznS2h5Ye4vyrdxXc8jKo0U4UcUJH4zKTbRS6hTYqZHiQWLA57hjlYL5D3NA7WTFxsDJGgOUjw3SMlhm6JzMcq65uLbVbVOiOwNPnS2h5Ye4vyr3nS2h5Ye4vyrcg7mQZlHfcS3crZlIYfZcaqlQxvJ1FFvl1ud1+e4Q8Hu9RCRKkwljD3XSx0uLHUj02F7G1NEdgSvOltDyw9xflXf9ynh22KeWHFEGa2dHsFzKNGXTrG/8z2VSdbmx9qvhp45ojZ42DDsNt4PoIuD66yq0Yzg4olcGd13ZOCvE4kYqMfZznpW3LKNT7w6XrDVXNfpXGYeHa2zbA9CeMMrbyjjcT6VYWPqI66/OOOwTwyvHIMroxVl7Cpsaz7JVco6ZeMSZIwV1vcr/AOaQ/wAsv/1PXJV1vcr/AOaQ/wAsv/1PW9X/AAl9mQi+K0dt4iRIS0V810BYKZCqF1DuIx4ZVSxtru3HdW9SvBXB3NDlZtt4rJ9krSWUESPC8buW75y3itYAcVHfwSc66Le1fWE4R4jKS8RNlkYHi5rvlMlgiqnRACqbNYnjBY33y22cdInFrEjuzvHqqZkyCROMDPuQlC1ibbtDeouHhHiSVDYZhmKDMI5gLl8OHBBF1yLJN0joTFcaaV0r6lfSipqR8KsSrGSaMpEqlnUqy2AMCkqxFy3SkYKd+7W1b+P2xigYQsDqRZ5rBJFKDIHVDmv957aZvs/BsawLtzFFQZMOCCqNYRTMVYxpL4JOuViVO43Xq3Vlg2pinwsrGN0mZ40jTJ4GeODM1nsCFZpTdtOjYmpaXjpXuDTXhnOSuWANmL5SBMcxQuMi9HVjlXpDojjBfdrmxHCXEhR9gczRu/RWQlSBIUF2Ugt0ACLffH568+2MbxQZYchToFeJdnLd7uzFbXUKZgFBAI1FzbftYzbuKFmSEmzyK0Yjl0UdFSzEWfTp3QgG9qnSuVe4PocJsRmVe9S32joSM4WylLZWYakhmNyB4BFhvEhwc2jLMsjTLk6ahVyullMMLEdMAtZ2cX7Qa+dj7VnklZZouKHFo4IWS1yEzKXawvcnQDcN97gTFY1Glw0ko9rZg/ZSfyn/AGmtWvqfHxw4aaSZhGiqbsd2osPWSdAOusbXZJ+WKUpX0tzIUpSqgUpS1ASGw9m8fMFY5EUF5H8WNNXb120HpIrzbW0uPmZwMi6KidSRqMqIPULfnc9db+N/w2FWEaS4gLJL2rHvhj/P9of8lQNYw+uWv8L+X+TWX0rT7nUdz7g6uKxWabTD4dTNMx8HKuoU+u3sDVo8L+ETY3FyTHRScqJ4sa6Ivs1PpJrutkbWw+ysFHBikfjcQDM6x2zBTYRiTMNNAdPXXnOFs7yWI/S+VU1S1uVr7EaV5sqylWnzhbO8lif0vlTnC2d5LE/pfKr5Jco0x3KxjxLqrKrMFe2ZQSFbKbrmG5rHUXr5ilKsGUlWUghgbEEaggjUGrQ5wtneSxP6XypzhbO8lif0vlTJLlGmO5VteVafOFs7yWJ/S+VOcLZ3ksT+l8qZJco0x3KspVp84WzvJYn9L5U5wtneSxP6XypklyjTHc87i3CrJI2DkPRku8V+pwOkv+YC/rU9tZO7bwYCsmMjsM5Eco/eA6Dem6gg/wAo7a8j7o2z1IKx4kEEEH7LePyrr8LjYdqYZnPTjkDR5CACnUdOp9xv6uquSSlCrltZeZeMNX0pn57rb2XtWTDyiWBuLdb2aym2YFTowI3E1m2/sV8JiHhk3odG3BlOqsPQRUdXocGjF8Dp+cvaHnJ+HD9Fe85e0fOT8OH6K5erU4M9z9EhV5VjmaRVbpDMqhgGAAI366msZqnBXaXsWhFyfA5PnL2j5wfhw/RTnL2h5wfhw/RVh8jYfIQe4vypyMh8hB7i/KstdLl+DXDLcrznL2h5wfhw/RXnOXtHzg/Dh+irE5GQ+Qg9xflTkZD5CD3F+VNdLl+BhluV5zl7R84Pw4forznK2h5wfhw/RViDgbD5CD3F+VBwOh6oIPdX5U10uX4GGW5XfOXtHzg/Dh+ivecvaPnB+HD9FWHyNh8hB7i/KnI2HyEHuL8qZKXL8DDIrznL2j5yfhw/RUftnhbisWipiJmkVTmC2VRe1rkKBc+vdc9tWnyMh8hB7i/KtnCcB8OQzPBDZQdAi6mx9G6pVSmuKiMEii6V7Sus5zylKUAqX4O4JWZpZheGAZ3Hjm9o4vW7aeoMeqopFJNhqTuFTe33EMaYRd6HPMR96cixW/WIx0fXm7ayqNu0F4v48zSC/wBn5fJFY/GtNK8khuzsWJ9J7OwdVdBwI2Shd8ViR/h8KM7fvv8AcjHaSbf6DrrnsHg2lkWOMZmdgqr2k6Cur4ZScTHHs/DgskPSmcA2knI1N+sLu/8A4KmXC0F+oLmZze2trPiZ5JpD0nN7dQG4KPQBYflWjWXvZ/Fb2Gnez+K3sNX4FHdmKlZe9n8VvYad7P4rew1NxY6ifudS8XG8TrIDHxj3Bj4sBFke97khQ6AkgG7rYEMCc6dzCbpB54FIZlGsjKSpKG7ZdBnDJ613Wsa56PaWJCMgaTKycWQQWtHmD5FJBKLcAkLa9taxd84jXpTam51fU3JufzZj+Z7aXIsT3Nni7A/ZElFcIJAW6WuWw3ECzE7gDv3209ucCJ8LG0kpjZVkEZ4t8+pXMpNhoCN17HQ6VGnEz2tmltly2u9spOYrbsvrbtryeedwQ7SuCcxDF2u1rZjfebWF6XFjSpWXvZ/Fb2Gnez+K3sNLk2MVdh3NeFPeuJ4uQ2imIVr7lfcj/wDg+g+iuU72fxW9hoMM/it7DVZJSVmTFuLui4+6hwX74w/Hxi8sAJIG9o97D1r4Q/zVS9Xj3OuEZxOFyS342EBWzA9Jdytrv7D6R6arfuhcF+88USgtDLd4+weMn+U/6EVz0ZOLdN+RvWimtaOWr9BbJnXveHpL+yi6x4i1+faVrUp6zKnU0F57Z2Zxs8UivGOL3nN0wMwZsg1FyNAbqQdcxGlaR2XPJGM+ICl45FdWlawzIUSyobFrZSekRctod9VdgODU8yZ40GU7iSq39V949NbHIvE+Ivvp86qqLt49DbVJ8dJZTbIxBzf4sKDmygTSdH7ORUF7X6LNH19IJci+lMXsaZyR3ypjuxCmaW5HGNIqsfQMgzbxY79KrXkXifEX30+dOReJ8RffT51OGW/QXlystbZ+BkQsHmR1KOo+0aylr6ZPBOpvm3623VoYHg68IRYsQiANGz5WEZbKiqRZFCkAq1rjpB+lqoJrjkXifEX30+dOReJ8RffT50wvfoLy5SzJtkTkHLilDWK34xgcoZAozWJUlVuSN7E7wb1nl2dKc/8AitCDlAkKG+8XYA2HSkBsNwj7NKs5F4nxF99PnTkXifEX30+dML36E3lysurBSZY0EjozhQGIYkEgakFiSfzrX27wrhweGd3YOzXVI1ILM1v9AL6n/wAkVTvIvE+Ivvp869XgTijuRSezOnzqndeN2yck7f4kDSvbUrpOM8pSs+BwbSyLHGMzOwVR6TpUN24slK/BEtwfQQo+LcA8WcsIP3p2F1NusIOmfTlHXUI7kkkm5OpJ3kneTUtwixillhhN4oAUVvHYm8kv+Zt3oC1h4P7GbFYhIl0vqzeKg1Zj+X+tqzpq/wBb8/jy/wDTSXFqEf1nTcBMIkCNi8SwiDfZwsSNTrxhUerS/wDNXUcp8J5dfaKr3hdtpZpQkOkEA4uJeqw0L+tiPYBUDVpU4yd2XyKH0xRcHKjCeXX2inKjCeXX2iqfpVcURn9C4OVGE8uvtFOVGE8uvtFU/SmKIz+hcHKjCeXX2inKjCeXX2iqt2bsWacSGFC4iXO5uoAG4eERcnqAuT1CvuXg7iVk4toJg4NsnFuWv0tLAb+i3unsNMURn9Cz+VGE8uvtFOVGE8uvtFVjiODeJRsrQyXDZbBS/SuyhbrcXujafumo+SMqSGBUgkEEWII0IIO40xRGf0Le5UYTy6+0U5UYTy6+0VT9KYojP6FwcqMJ5dfaKcqMJ5dfaKp+lMURn9C5cNwvwqMGE66dVxqOysnCvYPf+HL3Bky5obG6gb8o6jmHX6uoVS1Wd3MOEmdDhZD0kBMZPWv3l/Lf6j6KvCnFO9jejUjUeiS8SsnWxIOhGljvrZ2VEGniVhcNIgI7QWAIrr+6Zwb4qUYiMdCU9MD7sm+/qbf6wa5PYv8A6mH/AOWP/etXtY5ZQcJ6WWzjsbFBLHFxZOYLbKQLAtkAC3ubb7DqFfDbRXixIMO5U5CpzRjMsjZVYAvcakaHqb1229pyKHA4ozMUzGzKlkjdTe7EC4Ygj1bxWtHPhFZlVbFnVT0GHSVs66nQC+oA676b6ueo207XNzBtFJmCjVDlYHMLN1i+42sd3/mtWLaMRUM8bRqwDIx6WdCGbMFQkqAqljcCwr4j2nhriWHpyO4RVDZWdmGmjHwQHv2C569KxlsIobjIhGfvLYtZgGOQOlxfKWOQHcx01IoNXqjPFtXDkEm62LC2V2JCmQZhlBzLaNzcbgNa+4cbC7lUVmsrtmCvlIRshCk+Eb3GmlanfuEOYNGQAbFijgacdI/pAF5r+sjUVsw4qG8mSIkxRsSuUqx4xpC8eRrakqTY6dIW30IUvVGHCbYgcqpR0LEix1sc0aANlJykmRdDa3sv9HbGHugUFg1unZwouYrAk9dpUNurrtWrg8ThWsphMZGv3jZiTZSwOYH7EGxtbKugtXoxuDVltHZQoIkIcKAnYPvW4ka/uAdVRcqpO3ijfwm0cNKyrGcxa9gA/Vqb9m8e0VM4XDKqOQLGxF/yNQGFGElKxxg6KzKBxgy70JBJsCLEAjdbS2ldJF+zf1H/ALGrI3p8f+H54pSlZHhHlT+A/wANhWnOks2aKHtVN00v+vFg+luyo7Y2zDPMqXyjVnc7kRRmdz6gCa+9u7SE0pKDLGoCRJ4saaKPXvJ9JNYz+t6Py/4X5+DWP0rV7EfXXTf4DAZN2Jxa3btjg6h6C3z7KheDYhGIVsSwVE6ViGIZhbKpyg6X1/K3XXZ4vbeBlcvK8UjH7zRux03C5TdW6L0oqzd7MrivKsLv/Zv4Hwm+inf+zfwPhN9FTYYVzIr2lWF3/s38D4TfRTv/AGb+B8JvopYYVzIr2lWF3/s38D4TfRTv/Zv4Hwm+ilhhXMjkNicIJcKXMIS7rlJZQ1t40P5m4Oh6wbCpTnCxNiCIjmJLXjHSDCQMhPikyytbtc+i033/ALN/A+E30U7/ANm/gfCb6KWGFcyIfnKxmvTUAvnIC5dcxdtxGhJF/wCUWtrfncdjGmleR7ZnZnOUBRdjc2UaAeiu67/2b+B8Jvop3/s38D4TfRSwwrmRXtKsLv8A2b+B8Jvop3/s38D4TfRSwwrmRXtKsLv/AGb+B8Jvop3/ALN/A+E30UsMK5kV7Wxs/GtDKkkZsyMGB9Xb6Or867rv/Zv4Hwm+inf+zfwPhN9FLEqil/sjsoZIto4LXwJVsRvKMP8AyrC/5Dtqo4tmvh8ekUgsyTRg9h6a2I9BFj+dd3szhhgsMrZHXKdckaOCW9AygXO7WuG2rwmbEYxcQ6gZWQqg0sqNmC5us+n0/lUyNu0ShJRd+JbG2Yo8gaWMTEMqqpt4TsqAXOgBJW99NOuo8zYZNJIQjEs5RRxgzRlidV0J6JNraddrWrm5u6grqVfChlOhUyAgj0jJWsvD+AWtgkFhlFnAsDe40T95vaaNo0lXg3dPodnhcRhZLwooIy5yhXS1lbfewIBU6G3Zu00cNtDCWHGQiFjdOLy3IWynpCwt4YF7de8jWueh7o8SG6YNVNsujgadngVjTh9AAAMEgAJIsyjU2B+56B7B2UuRmhuvY6uLaOEzax5WYmwKEkh0DEstuvj7dfhezFNtnDxpeKEMrjK1+iMp45rOLMT4Mh17dfRznOJFcHvNbjcc40sFXxOxVH+UdlIu6JEvg4NV1zaON9it/A32Zh6iaXGaO69jpVxODICmE5rLeMIWa7ASZdDqwzf6n019ricGbFY82bRbRk573Q5b6EC7A+s9t65GTh1AwAOCUAFTYSAA5RlUEZNQB1egdlZk7osQNxg1BuDcOo1XQHwOqlyM0N17HXbOfDz5csZRgiOAwIKhsrixvr4Q1G+5F94roovAf1H/ALGqwg7o0aG6YNVNstxIB0dNB0NBoPYOysG3O6RJPCYok4gN4bBszFfFBsMoPX2+2mpGi7RTivHicdSvKVQ8okdkbbbD8YFSOQSKFYSKWGUENbQjrA9grPLt9WUjvXCi4IzBJARcWuOna4qHrre59sKOSSTFYr/0uEXjJL/fb/24hfeSbaeoddZulFvVbiXVSSVj62N3N554VldlgD6orglmXx7DcD1dtr7rX3eaiTziP3WqJ2l3RcbLK7id4gzEiNSAqL1Kum4DStbl1jvOpfaPlWhQn+aiTziP3WpzUSecR+61QHLrHedS+0fKnLrHecy+0fKgJ/mok84j91qc1EnnEfutUBy6x3nMvtHypy6x3nMvtHyoCf5qJPOI/danNRJ5xH7rVAcusd5zL7R8qcucd5zL7R8qAn+aiTziP3WpzUSecR+61QHLrHecy+3+le8ucd5zL7R8qAnuaiTziP3WpzUSecR+61QPLnHecy+0fKvOXWO86l9o+VAT/NRJ5xH7rU5qJPOI/daoDl1jvOpfaPlTl1jvOpfaPlQE/wA1EnnEfutTmok84j91qgOXWO86l9o+VOXWO85l9o+VAT/NRJ5xH7rU5qJPOI/daoDl1jvOpfaPlTl1jvOpfaPlQE/zUSecR+61bGE7jM8t8k8ZsDqVYC/UL+muY5dY7zmX2j5VY/ch4fPLI2Fxchdnu8Tta5IHSjv16DMPU3ooCn8Th2jdkcFWUlWU6EMpsQfSDWOrY7tnA7K4x0I0chJgOp9ySf5vBPpA8aqx2X+3i/8AkT/cKA6bYnc2lniEjuIM2qqVLMV6mIuLX7KkOaZvOF+Gfqq1OFO0pIEQwIJHeUrlycYbCOWU5Uzpc/Z+N27zYVFw8OVysWhvxccTu6MpX7RYzdQRcrmkUA9djutqBX/NM3nC/DP1U5pm84X4Z+qrCThoA5R4DdRKzEFQFWKSZWsD4eURNcjrI0102cRwjY4ZpIobSGRYY42UveQ5c11QZiF6d7b+LNAVpzTN5wvwz9VOaZvOF+Gfqru8Zw4IjDxwoF0DM72Ic4U4nKEtvB6GrC5BGm8ZsVw1Cm4iUqONBXMpcFJIYl4wAfZeGWIIOgB9FAV9zTN5wvwz9VZcP3HJHJC4hTYEn7M2AHWTmqy9k8J45pTGUEJyxsoZ0ZmzqrWsosDqdM1zYm1ta6bDr9lLbxT/ALTQH5KrylKAzYLBvLIkcYLO7BVUdZY2Ars+HmMXCwRbLw7AiHp4lx/7mII1HqXd7B92pTuW7A4tHxrWEhVkw2YZgpIKtOV6wPBA6+lWvN3K2ZizYrMzEksYySSdSSc+8mgK6pVhc038T+l/fTmm/if0v76Ar2lWFzTfxP6X99Oab+J/S/voCvaVYXNN/E/pf305pv4n9L++gK9rq+D+1sImDMWIUcYZsxbiUkJiPE3USaOp6MvglfC31L8038T+l/fTmm/if0v76AxJjNjLxbNC7KzOci8bnVc0yoJW42zWXiTZQLm7ZrHLUe+2MAO9gmGFopo2kurF5U4qISBmZyp+0WQ5bKCCN1zUrzTfxP6X99Oab+J/S/voD4Tauy7JJKnGyLJHmZYBCXyNGzPxCSCKNCCykZWzZb9Em9aeH2rswABoGGiA9F2BZY/Db7QN+0YkqjJdVA069/mm/if0v76c038T+l/fQHPcIcXgWjAwcTxsHJzMWJZC02jXdhovEWsB965O+ueqwuab+J/S/vpzTfxP6X99AV7SrC5pv4n9L++nNL/E/pf30BXtKsLmm/if0v76c0v8T+l/fQFe1mweLaKRZI2KOjBlYbwVNwa7zmm/if0v76c038T+l/fQFscH9rQ7W2ddwCJUMc0fivazAdnUyn0g1Qm1OD74LaIgk1yyplbcHQsCjj1j2G46qtDue8H32dM32/GRSgBkyZbMPBcHMbEXI9R9FR3dt2rhuNgVCGxcLBiRYhY/CCSekmxA6gT2igLQbefWajeEWKkiwsskJUPGjPZ1ZwQoLZbBlIJ7b/kaqA92jHdkHw2+qvOefHdkHw2+qgLJxHDBommR4jI0BVS6ni85NrssRzMq65t56Kub9Gx1Bw6kWWRZIkkClgEidmkOWTErcKV6QyxITusHDaggDguejHdkHw2+unPRjuyD4bfXQFjz8NTlOWLpZZCGD50YrxwDxWUGaIGO7N0bB133rY2Nwr4+VI2j4svGzavdgVLKytGF6BGX7xG+wLb6rDnox3ZB8Nvrpz0Y7sg+G310Bd7IDa4Bsbi+tjqLj06n21sLMqQTM5CqqsSxIAACm5JO4VQ/PPjuyD4bfVUXwj7o2LxsPEysqR3zMkalA5G7PqbgbwN19eoWA5ileUoCSw/CTFRoEjxEyKugRZHVQN9gAdKycrcZ51iPiyfOomlAS3K3GedYj4snzpytxnnWI+LJ86iaUBLcrcZ51iPiyfOnK3GedYj4snzqJpQEtytxnnWI+LJ86crcZ51iPiyfOomlAS3K3GedYj4snzpytxnnWI+LJ86iaUBLcrcZ51iPiyfOnK3GedYj4snzqJpQEtytxnnWI+LJ86crcZ51iPiyfOomlAS3K3GedYj4snzpytxnnWI+LJ86iaUBLcrcZ51iPiyfOnK3GedYj4snzqJpQEtytxnnWI+LJ86crcZ51iPiyfOomlAS3K3GedYj4snzpytxnnWI+LJ86iaUBLcrcZ51iPiyfOoyaZnYs5LMxJLE3JJ1JJO818UoBSlKAUpSgFKUoBSlKAUpSgFKUoB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990600"/>
            <a:ext cx="6629400" cy="518160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7179"/>
          <p:cNvGrpSpPr>
            <a:grpSpLocks noGrp="1"/>
          </p:cNvGrpSpPr>
          <p:nvPr/>
        </p:nvGrpSpPr>
        <p:grpSpPr bwMode="auto">
          <a:xfrm>
            <a:off x="1752599" y="1300162"/>
            <a:ext cx="5410201" cy="4338638"/>
            <a:chOff x="1152" y="2208"/>
            <a:chExt cx="1861" cy="1682"/>
          </a:xfrm>
        </p:grpSpPr>
        <p:sp>
          <p:nvSpPr>
            <p:cNvPr id="9" name="Oval 7176"/>
            <p:cNvSpPr>
              <a:spLocks noChangeArrowheads="1"/>
            </p:cNvSpPr>
            <p:nvPr/>
          </p:nvSpPr>
          <p:spPr bwMode="auto">
            <a:xfrm>
              <a:off x="1495" y="2208"/>
              <a:ext cx="1129" cy="1068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Patient</a:t>
              </a:r>
            </a:p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 Values</a:t>
              </a:r>
            </a:p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 </a:t>
              </a:r>
              <a:endParaRPr lang="en-AU" sz="2800" dirty="0">
                <a:latin typeface="Calibri" pitchFamily="34" charset="0"/>
              </a:endParaRPr>
            </a:p>
          </p:txBody>
        </p:sp>
        <p:sp>
          <p:nvSpPr>
            <p:cNvPr id="10" name="Oval 7177"/>
            <p:cNvSpPr>
              <a:spLocks noChangeArrowheads="1"/>
            </p:cNvSpPr>
            <p:nvPr/>
          </p:nvSpPr>
          <p:spPr bwMode="auto">
            <a:xfrm>
              <a:off x="1884" y="2825"/>
              <a:ext cx="1129" cy="1037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>
                  <a:latin typeface="Tahoma" pitchFamily="34" charset="0"/>
                </a:rPr>
                <a:t>   </a:t>
              </a:r>
              <a:r>
                <a:rPr lang="en-US" sz="2800" dirty="0">
                  <a:latin typeface="Calibri" pitchFamily="34" charset="0"/>
                </a:rPr>
                <a:t>Clinical </a:t>
              </a:r>
            </a:p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   Expertise</a:t>
              </a:r>
              <a:endParaRPr lang="en-AU" sz="2800" dirty="0">
                <a:latin typeface="Calibri" pitchFamily="34" charset="0"/>
              </a:endParaRPr>
            </a:p>
          </p:txBody>
        </p:sp>
        <p:sp>
          <p:nvSpPr>
            <p:cNvPr id="11" name="Oval 7175"/>
            <p:cNvSpPr>
              <a:spLocks noChangeArrowheads="1"/>
            </p:cNvSpPr>
            <p:nvPr/>
          </p:nvSpPr>
          <p:spPr bwMode="auto">
            <a:xfrm>
              <a:off x="1152" y="2822"/>
              <a:ext cx="1129" cy="1068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Best research </a:t>
              </a:r>
            </a:p>
            <a:p>
              <a:pPr algn="ctr" eaLnBrk="0" hangingPunct="0"/>
              <a:r>
                <a:rPr lang="en-US" sz="2800" dirty="0">
                  <a:latin typeface="Calibri" pitchFamily="34" charset="0"/>
                </a:rPr>
                <a:t>evidence</a:t>
              </a:r>
              <a:endParaRPr lang="en-AU" sz="2800" dirty="0">
                <a:latin typeface="Calibri" pitchFamily="34" charset="0"/>
              </a:endParaRPr>
            </a:p>
          </p:txBody>
        </p:sp>
        <p:sp>
          <p:nvSpPr>
            <p:cNvPr id="12" name="Text Box 7178"/>
            <p:cNvSpPr txBox="1">
              <a:spLocks noChangeArrowheads="1"/>
            </p:cNvSpPr>
            <p:nvPr/>
          </p:nvSpPr>
          <p:spPr bwMode="auto">
            <a:xfrm>
              <a:off x="1833" y="3062"/>
              <a:ext cx="38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FF3300"/>
                  </a:solidFill>
                  <a:latin typeface="Tahoma" pitchFamily="34" charset="0"/>
                </a:rPr>
                <a:t>     EBP</a:t>
              </a:r>
              <a:endParaRPr lang="en-AU" sz="2000" b="1" dirty="0">
                <a:solidFill>
                  <a:srgbClr val="FF3300"/>
                </a:solidFill>
                <a:latin typeface="Tahoma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9000" y="5638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Local context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and what are to be involved???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Hospital director</a:t>
            </a:r>
          </a:p>
          <a:p>
            <a:r>
              <a:rPr lang="en-US" dirty="0" smtClean="0"/>
              <a:t>Hospital departments </a:t>
            </a:r>
          </a:p>
          <a:p>
            <a:r>
              <a:rPr lang="en-US" dirty="0" smtClean="0"/>
              <a:t>Department heads</a:t>
            </a:r>
          </a:p>
          <a:p>
            <a:r>
              <a:rPr lang="en-US" dirty="0" smtClean="0"/>
              <a:t>Medical residents/ Registrars</a:t>
            </a:r>
          </a:p>
          <a:p>
            <a:r>
              <a:rPr lang="en-US" dirty="0" smtClean="0"/>
              <a:t>Allied health practitioners</a:t>
            </a:r>
          </a:p>
          <a:p>
            <a:r>
              <a:rPr lang="en-US" dirty="0" smtClean="0"/>
              <a:t>Patient’s families</a:t>
            </a:r>
          </a:p>
          <a:p>
            <a:r>
              <a:rPr lang="en-US" dirty="0" smtClean="0"/>
              <a:t>Change champions</a:t>
            </a:r>
          </a:p>
          <a:p>
            <a:r>
              <a:rPr lang="en-US" dirty="0" smtClean="0"/>
              <a:t>Hospitals? Clinics? Community?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Enablers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hospital departments/ peers</a:t>
            </a:r>
          </a:p>
          <a:p>
            <a:r>
              <a:rPr lang="en-US" dirty="0" smtClean="0"/>
              <a:t>Membership in professional organisations</a:t>
            </a:r>
          </a:p>
          <a:p>
            <a:r>
              <a:rPr lang="en-US" dirty="0" smtClean="0"/>
              <a:t>Good leadership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management barriers</a:t>
            </a:r>
          </a:p>
          <a:p>
            <a:r>
              <a:rPr lang="en-US" dirty="0" smtClean="0"/>
              <a:t>Structural </a:t>
            </a:r>
          </a:p>
          <a:p>
            <a:r>
              <a:rPr lang="en-US" dirty="0" err="1" smtClean="0"/>
              <a:t>Organisational</a:t>
            </a:r>
            <a:endParaRPr lang="en-US" dirty="0" smtClean="0"/>
          </a:p>
          <a:p>
            <a:r>
              <a:rPr lang="en-US" dirty="0" smtClean="0"/>
              <a:t>Peer group</a:t>
            </a:r>
          </a:p>
          <a:p>
            <a:r>
              <a:rPr lang="en-US" dirty="0" smtClean="0"/>
              <a:t>Professional</a:t>
            </a:r>
          </a:p>
          <a:p>
            <a:pPr lvl="0"/>
            <a:r>
              <a:rPr lang="en-PH" dirty="0" smtClean="0"/>
              <a:t>Professional-patient interaction barriers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Why is there a need to disseminate and implement guidelines??</a:t>
            </a:r>
          </a:p>
          <a:p>
            <a:pPr lvl="1"/>
            <a:r>
              <a:rPr lang="en-US" dirty="0" smtClean="0"/>
              <a:t>So much time has been devoted to developing guidelines</a:t>
            </a:r>
          </a:p>
          <a:p>
            <a:pPr lvl="1"/>
            <a:r>
              <a:rPr lang="en-US" dirty="0" smtClean="0"/>
              <a:t>Not sure if these guidelines are </a:t>
            </a:r>
            <a:r>
              <a:rPr lang="en-US" dirty="0" err="1" smtClean="0"/>
              <a:t>utilised</a:t>
            </a:r>
            <a:r>
              <a:rPr lang="en-US" dirty="0" smtClean="0"/>
              <a:t> to underpin practice</a:t>
            </a:r>
          </a:p>
          <a:p>
            <a:pPr lvl="1"/>
            <a:r>
              <a:rPr lang="en-US" dirty="0" smtClean="0"/>
              <a:t>Changing ‘usual practice’ takes time</a:t>
            </a:r>
          </a:p>
          <a:p>
            <a:pPr lvl="1"/>
            <a:r>
              <a:rPr lang="en-US" dirty="0" smtClean="0"/>
              <a:t>Consider ‘intention-behavior’ gap</a:t>
            </a:r>
          </a:p>
          <a:p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Dissemination and implementation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Dissemination of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‘spreading’ the guidelines in the form of: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Conferences/ workshops</a:t>
            </a:r>
          </a:p>
          <a:p>
            <a:pPr lvl="1"/>
            <a:r>
              <a:rPr lang="en-US" dirty="0" smtClean="0"/>
              <a:t>Trainings</a:t>
            </a:r>
          </a:p>
          <a:p>
            <a:pPr lvl="1"/>
            <a:r>
              <a:rPr lang="en-US" dirty="0" smtClean="0"/>
              <a:t>Educational meetings</a:t>
            </a:r>
          </a:p>
          <a:p>
            <a:pPr lvl="1"/>
            <a:r>
              <a:rPr lang="en-US" dirty="0" smtClean="0"/>
              <a:t>Journal clubs</a:t>
            </a:r>
          </a:p>
          <a:p>
            <a:pPr lvl="1"/>
            <a:r>
              <a:rPr lang="en-US" dirty="0" smtClean="0"/>
              <a:t>Posters in hospitals</a:t>
            </a:r>
          </a:p>
          <a:p>
            <a:r>
              <a:rPr lang="en-US" dirty="0" smtClean="0"/>
              <a:t>Multi faceted dissemination strategies better than single component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HE_2014">
  <a:themeElements>
    <a:clrScheme name="Custom 1">
      <a:dk1>
        <a:srgbClr val="000099"/>
      </a:dk1>
      <a:lt1>
        <a:sysClr val="window" lastClr="FFFFFF"/>
      </a:lt1>
      <a:dk2>
        <a:srgbClr val="000099"/>
      </a:dk2>
      <a:lt2>
        <a:srgbClr val="FFFFFF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CAHE_2014</Template>
  <TotalTime>567</TotalTime>
  <Words>724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CAHE_2014</vt:lpstr>
      <vt:lpstr> Lecture 5 –  Directions for dissemination, implementation and evaluation </vt:lpstr>
      <vt:lpstr>Objectives</vt:lpstr>
      <vt:lpstr>Evidence into Practice </vt:lpstr>
      <vt:lpstr>Evidence based healthcare</vt:lpstr>
      <vt:lpstr>Who and what are to be involved???</vt:lpstr>
      <vt:lpstr>Enablers</vt:lpstr>
      <vt:lpstr>Barriers</vt:lpstr>
      <vt:lpstr>Dissemination and implementation</vt:lpstr>
      <vt:lpstr>Dissemination of guidelines</vt:lpstr>
      <vt:lpstr>Implementation of guidelines</vt:lpstr>
      <vt:lpstr>Evaluation of guideline dissemination and implementation strategies</vt:lpstr>
      <vt:lpstr>Evaluation methods</vt:lpstr>
      <vt:lpstr> The PARM Project</vt:lpstr>
      <vt:lpstr>The dissemination and implementation plan</vt:lpstr>
      <vt:lpstr>The dissemination and implementation plan</vt:lpstr>
      <vt:lpstr>What and who we involved</vt:lpstr>
      <vt:lpstr>Our Identified enablers </vt:lpstr>
      <vt:lpstr>Our identified barriers</vt:lpstr>
      <vt:lpstr>Our experience –  Evaluation methods</vt:lpstr>
      <vt:lpstr>Preliminary findings</vt:lpstr>
      <vt:lpstr> It’s your turn…..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Kate Kennedy</cp:lastModifiedBy>
  <cp:revision>9</cp:revision>
  <dcterms:created xsi:type="dcterms:W3CDTF">2014-08-14T01:29:00Z</dcterms:created>
  <dcterms:modified xsi:type="dcterms:W3CDTF">2015-07-01T00:17:34Z</dcterms:modified>
</cp:coreProperties>
</file>