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4" r:id="rId2"/>
    <p:sldId id="256" r:id="rId3"/>
    <p:sldId id="257" r:id="rId4"/>
    <p:sldId id="258" r:id="rId5"/>
    <p:sldId id="259" r:id="rId6"/>
    <p:sldId id="260" r:id="rId7"/>
    <p:sldId id="261" r:id="rId8"/>
    <p:sldId id="262" r:id="rId9"/>
    <p:sldId id="264" r:id="rId10"/>
    <p:sldId id="265" r:id="rId11"/>
    <p:sldId id="275" r:id="rId12"/>
    <p:sldId id="266"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81AD1A-5113-4AA6-93FA-46AB898F900C}" type="datetimeFigureOut">
              <a:rPr lang="en-US" smtClean="0"/>
              <a:pPr/>
              <a:t>4/25/2013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B43A53-A3E3-41CB-A907-D6661209580B}" type="slidenum">
              <a:rPr lang="en-US" smtClean="0"/>
              <a:pPr/>
              <a:t>‹#›</a:t>
            </a:fld>
            <a:endParaRPr lang="en-US"/>
          </a:p>
        </p:txBody>
      </p:sp>
    </p:spTree>
    <p:extLst>
      <p:ext uri="{BB962C8B-B14F-4D97-AF65-F5344CB8AC3E}">
        <p14:creationId xmlns:p14="http://schemas.microsoft.com/office/powerpoint/2010/main" val="3077905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96087B-CAE6-428E-B517-9619B2F12A17}"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50C00-14DB-42A8-995C-E6BA416B01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96087B-CAE6-428E-B517-9619B2F12A17}"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50C00-14DB-42A8-995C-E6BA416B01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96087B-CAE6-428E-B517-9619B2F12A17}"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50C00-14DB-42A8-995C-E6BA416B01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96087B-CAE6-428E-B517-9619B2F12A17}"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50C00-14DB-42A8-995C-E6BA416B01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96087B-CAE6-428E-B517-9619B2F12A17}"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50C00-14DB-42A8-995C-E6BA416B01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96087B-CAE6-428E-B517-9619B2F12A17}" type="datetimeFigureOut">
              <a:rPr lang="en-US" smtClean="0"/>
              <a:pPr/>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E50C00-14DB-42A8-995C-E6BA416B01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96087B-CAE6-428E-B517-9619B2F12A17}" type="datetimeFigureOut">
              <a:rPr lang="en-US" smtClean="0"/>
              <a:pPr/>
              <a:t>4/25/2013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E50C00-14DB-42A8-995C-E6BA416B01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96087B-CAE6-428E-B517-9619B2F12A17}" type="datetimeFigureOut">
              <a:rPr lang="en-US" smtClean="0"/>
              <a:pPr/>
              <a:t>4/25/2013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E50C00-14DB-42A8-995C-E6BA416B01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96087B-CAE6-428E-B517-9619B2F12A17}" type="datetimeFigureOut">
              <a:rPr lang="en-US" smtClean="0"/>
              <a:pPr/>
              <a:t>4/25/2013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E50C00-14DB-42A8-995C-E6BA416B01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96087B-CAE6-428E-B517-9619B2F12A17}" type="datetimeFigureOut">
              <a:rPr lang="en-US" smtClean="0"/>
              <a:pPr/>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E50C00-14DB-42A8-995C-E6BA416B01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96087B-CAE6-428E-B517-9619B2F12A17}" type="datetimeFigureOut">
              <a:rPr lang="en-US" smtClean="0"/>
              <a:pPr/>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E50C00-14DB-42A8-995C-E6BA416B01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6087B-CAE6-428E-B517-9619B2F12A17}" type="datetimeFigureOut">
              <a:rPr lang="en-US" smtClean="0"/>
              <a:pPr/>
              <a:t>4/25/2013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50C00-14DB-42A8-995C-E6BA416B01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ise.barry@mq.edu.au"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un.org/disabilities/countries.asp?id=166"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93_2 exported images_2.eps"/>
          <p:cNvPicPr>
            <a:picLocks noGrp="1" noChangeAspect="1"/>
          </p:cNvPicPr>
          <p:nvPr>
            <p:ph idx="1"/>
          </p:nvPr>
        </p:nvPicPr>
        <p:blipFill>
          <a:blip r:embed="rId2" cstate="print"/>
          <a:srcRect/>
          <a:stretch>
            <a:fillRect/>
          </a:stretch>
        </p:blipFill>
        <p:spPr bwMode="auto">
          <a:xfrm>
            <a:off x="0" y="2332037"/>
            <a:ext cx="6034618" cy="4525963"/>
          </a:xfrm>
          <a:prstGeom prst="rect">
            <a:avLst/>
          </a:prstGeom>
          <a:noFill/>
          <a:ln w="9525">
            <a:noFill/>
            <a:miter lim="800000"/>
            <a:headEnd/>
            <a:tailEnd/>
          </a:ln>
        </p:spPr>
      </p:pic>
      <p:sp>
        <p:nvSpPr>
          <p:cNvPr id="5" name="TextBox 4"/>
          <p:cNvSpPr txBox="1"/>
          <p:nvPr/>
        </p:nvSpPr>
        <p:spPr>
          <a:xfrm>
            <a:off x="3714744" y="5357826"/>
            <a:ext cx="5143536" cy="1754326"/>
          </a:xfrm>
          <a:prstGeom prst="rect">
            <a:avLst/>
          </a:prstGeom>
          <a:noFill/>
        </p:spPr>
        <p:txBody>
          <a:bodyPr wrap="square" rtlCol="0">
            <a:spAutoFit/>
          </a:bodyPr>
          <a:lstStyle/>
          <a:p>
            <a:pPr algn="r"/>
            <a:r>
              <a:rPr lang="en-AU" sz="2400" dirty="0" smtClean="0"/>
              <a:t>Lise Barry</a:t>
            </a:r>
          </a:p>
          <a:p>
            <a:pPr algn="r"/>
            <a:r>
              <a:rPr lang="en-AU" sz="2400" dirty="0" smtClean="0"/>
              <a:t>Macquarie University Law School</a:t>
            </a:r>
          </a:p>
          <a:p>
            <a:pPr algn="r"/>
            <a:r>
              <a:rPr lang="en-AU" sz="2400" b="1" dirty="0" smtClean="0">
                <a:hlinkClick r:id="rId3"/>
              </a:rPr>
              <a:t>Lise.barry@mq.edu.au</a:t>
            </a:r>
            <a:endParaRPr lang="en-AU" sz="2400" b="1" dirty="0" smtClean="0"/>
          </a:p>
          <a:p>
            <a:pPr algn="r"/>
            <a:endParaRPr lang="en-AU" dirty="0" smtClean="0"/>
          </a:p>
          <a:p>
            <a:pPr algn="r"/>
            <a:endParaRPr lang="en-US" dirty="0"/>
          </a:p>
        </p:txBody>
      </p:sp>
      <p:sp>
        <p:nvSpPr>
          <p:cNvPr id="6" name="TextBox 5"/>
          <p:cNvSpPr txBox="1"/>
          <p:nvPr/>
        </p:nvSpPr>
        <p:spPr>
          <a:xfrm>
            <a:off x="714348" y="857232"/>
            <a:ext cx="8072494" cy="369332"/>
          </a:xfrm>
          <a:prstGeom prst="rect">
            <a:avLst/>
          </a:prstGeom>
          <a:noFill/>
        </p:spPr>
        <p:txBody>
          <a:bodyPr wrap="square" rtlCol="0">
            <a:spAutoFit/>
          </a:bodyPr>
          <a:lstStyle/>
          <a:p>
            <a:pPr algn="r"/>
            <a:r>
              <a:rPr lang="en-AU" b="1" dirty="0" smtClean="0"/>
              <a:t>Lawyer’s skill in capacity assessment: Lessons from case law</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93_2 exported images_2.eps"/>
          <p:cNvPicPr>
            <a:picLocks noGrp="1" noChangeAspect="1"/>
          </p:cNvPicPr>
          <p:nvPr>
            <p:ph idx="1"/>
          </p:nvPr>
        </p:nvPicPr>
        <p:blipFill>
          <a:blip r:embed="rId2" cstate="print"/>
          <a:srcRect/>
          <a:stretch>
            <a:fillRect/>
          </a:stretch>
        </p:blipFill>
        <p:spPr bwMode="auto">
          <a:xfrm>
            <a:off x="0" y="2332037"/>
            <a:ext cx="6034618" cy="4525963"/>
          </a:xfrm>
          <a:prstGeom prst="rect">
            <a:avLst/>
          </a:prstGeom>
          <a:noFill/>
          <a:ln w="9525">
            <a:noFill/>
            <a:miter lim="800000"/>
            <a:headEnd/>
            <a:tailEnd/>
          </a:ln>
        </p:spPr>
      </p:pic>
      <p:sp>
        <p:nvSpPr>
          <p:cNvPr id="2" name="Title 1"/>
          <p:cNvSpPr>
            <a:spLocks noGrp="1"/>
          </p:cNvSpPr>
          <p:nvPr>
            <p:ph type="title"/>
          </p:nvPr>
        </p:nvSpPr>
        <p:spPr/>
        <p:txBody>
          <a:bodyPr/>
          <a:lstStyle/>
          <a:p>
            <a:r>
              <a:rPr lang="en-AU" dirty="0" smtClean="0"/>
              <a:t>“</a:t>
            </a:r>
            <a:r>
              <a:rPr lang="en-AU" dirty="0" err="1" smtClean="0"/>
              <a:t>Noddy</a:t>
            </a:r>
            <a:r>
              <a:rPr lang="en-AU" dirty="0" smtClean="0"/>
              <a:t> syndrome”</a:t>
            </a:r>
            <a:endParaRPr lang="en-US" dirty="0"/>
          </a:p>
        </p:txBody>
      </p:sp>
      <p:pic>
        <p:nvPicPr>
          <p:cNvPr id="6" name="Picture 5" descr="thinking.jpg"/>
          <p:cNvPicPr>
            <a:picLocks noChangeAspect="1"/>
          </p:cNvPicPr>
          <p:nvPr/>
        </p:nvPicPr>
        <p:blipFill>
          <a:blip r:embed="rId3"/>
          <a:stretch>
            <a:fillRect/>
          </a:stretch>
        </p:blipFill>
        <p:spPr>
          <a:xfrm>
            <a:off x="5474979" y="3429000"/>
            <a:ext cx="3669021" cy="2428892"/>
          </a:xfrm>
          <a:prstGeom prst="rect">
            <a:avLst/>
          </a:prstGeom>
        </p:spPr>
      </p:pic>
      <p:sp>
        <p:nvSpPr>
          <p:cNvPr id="7" name="TextBox 6"/>
          <p:cNvSpPr txBox="1"/>
          <p:nvPr/>
        </p:nvSpPr>
        <p:spPr>
          <a:xfrm>
            <a:off x="500034" y="1357298"/>
            <a:ext cx="5715040" cy="1754326"/>
          </a:xfrm>
          <a:prstGeom prst="rect">
            <a:avLst/>
          </a:prstGeom>
          <a:noFill/>
        </p:spPr>
        <p:txBody>
          <a:bodyPr wrap="square" rtlCol="0">
            <a:spAutoFit/>
          </a:bodyPr>
          <a:lstStyle/>
          <a:p>
            <a:r>
              <a:rPr lang="en-US" dirty="0" smtClean="0"/>
              <a:t>“An affirmative answer to the question: Do you understand what this will contains? is not an adequate reflection of understanding. The client should be asked to explain the effect of what he or she is doing in his or her own words and it is important to record the responses verbatim” Professor </a:t>
            </a:r>
            <a:r>
              <a:rPr lang="en-US" dirty="0" err="1" smtClean="0"/>
              <a:t>Peisah</a:t>
            </a:r>
            <a:endParaRPr lang="en-US" dirty="0"/>
          </a:p>
        </p:txBody>
      </p:sp>
      <p:sp>
        <p:nvSpPr>
          <p:cNvPr id="5" name="TextBox 4"/>
          <p:cNvSpPr txBox="1"/>
          <p:nvPr/>
        </p:nvSpPr>
        <p:spPr>
          <a:xfrm>
            <a:off x="500034" y="3429000"/>
            <a:ext cx="5500726" cy="2862322"/>
          </a:xfrm>
          <a:prstGeom prst="rect">
            <a:avLst/>
          </a:prstGeom>
          <a:noFill/>
        </p:spPr>
        <p:txBody>
          <a:bodyPr wrap="square" rtlCol="0">
            <a:spAutoFit/>
          </a:bodyPr>
          <a:lstStyle/>
          <a:p>
            <a:r>
              <a:rPr lang="en-US" dirty="0" smtClean="0"/>
              <a:t>“ …you </a:t>
            </a:r>
            <a:r>
              <a:rPr lang="en-US" dirty="0"/>
              <a:t>have no idea whether or not there is an actual understanding. And sometimes that can only be clarified by putting it back on to the patient so to speak and saying what do you intend and why for this person, who is this person ... it avoids a patient being overloaded, overwhelmed, by a mass of material and simply taking the way out that I alluded to elsewhere that sometimes [a patient] will mask [his or her] ignorance by simply agreeing</a:t>
            </a:r>
            <a:r>
              <a:rPr lang="en-US" dirty="0" smtClean="0"/>
              <a:t>.” Dr Lloyd</a:t>
            </a:r>
            <a:endParaRPr lang="en-US"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4.bp.blogspot.com/_72xhyW1YM6U/TTeEcP4fPuI/AAAAAAAABQE/PIBKOi0udiE/s1600/crazy_old_lady.jpg"/>
          <p:cNvPicPr>
            <a:picLocks noChangeAspect="1" noChangeArrowheads="1"/>
          </p:cNvPicPr>
          <p:nvPr/>
        </p:nvPicPr>
        <p:blipFill>
          <a:blip r:embed="rId2"/>
          <a:srcRect/>
          <a:stretch>
            <a:fillRect/>
          </a:stretch>
        </p:blipFill>
        <p:spPr bwMode="auto">
          <a:xfrm>
            <a:off x="6357950" y="2500306"/>
            <a:ext cx="2357429" cy="3086661"/>
          </a:xfrm>
          <a:prstGeom prst="rect">
            <a:avLst/>
          </a:prstGeom>
          <a:noFill/>
        </p:spPr>
      </p:pic>
      <p:pic>
        <p:nvPicPr>
          <p:cNvPr id="4" name="Picture 5" descr="93_2 exported images_2.eps"/>
          <p:cNvPicPr>
            <a:picLocks noChangeAspect="1"/>
          </p:cNvPicPr>
          <p:nvPr/>
        </p:nvPicPr>
        <p:blipFill>
          <a:blip r:embed="rId3" cstate="print"/>
          <a:srcRect/>
          <a:stretch>
            <a:fillRect/>
          </a:stretch>
        </p:blipFill>
        <p:spPr bwMode="auto">
          <a:xfrm>
            <a:off x="0" y="2332037"/>
            <a:ext cx="6034618" cy="4525963"/>
          </a:xfrm>
          <a:prstGeom prst="rect">
            <a:avLst/>
          </a:prstGeom>
          <a:noFill/>
          <a:ln w="9525">
            <a:noFill/>
            <a:miter lim="800000"/>
            <a:headEnd/>
            <a:tailEnd/>
          </a:ln>
        </p:spPr>
      </p:pic>
      <p:sp>
        <p:nvSpPr>
          <p:cNvPr id="2" name="Title 1"/>
          <p:cNvSpPr>
            <a:spLocks noGrp="1"/>
          </p:cNvSpPr>
          <p:nvPr>
            <p:ph type="title"/>
          </p:nvPr>
        </p:nvSpPr>
        <p:spPr/>
        <p:txBody>
          <a:bodyPr/>
          <a:lstStyle/>
          <a:p>
            <a:r>
              <a:rPr lang="en-US" i="1" dirty="0"/>
              <a:t>Re Estate of Griffith (Deceased) </a:t>
            </a:r>
            <a:endParaRPr lang="en-US" dirty="0"/>
          </a:p>
        </p:txBody>
      </p:sp>
      <p:sp>
        <p:nvSpPr>
          <p:cNvPr id="3" name="Content Placeholder 2"/>
          <p:cNvSpPr>
            <a:spLocks noGrp="1"/>
          </p:cNvSpPr>
          <p:nvPr>
            <p:ph idx="1"/>
          </p:nvPr>
        </p:nvSpPr>
        <p:spPr>
          <a:xfrm>
            <a:off x="457200" y="1600201"/>
            <a:ext cx="5329246" cy="4257691"/>
          </a:xfrm>
        </p:spPr>
        <p:txBody>
          <a:bodyPr>
            <a:normAutofit fontScale="85000" lnSpcReduction="10000"/>
          </a:bodyPr>
          <a:lstStyle/>
          <a:p>
            <a:pPr>
              <a:buNone/>
            </a:pPr>
            <a:r>
              <a:rPr lang="en-US" dirty="0"/>
              <a:t>“Testamentary capacity is not reserved for people who are wise, or fair, or reasonable, or whose values conform to generally accepted community standards.  A person may disinherit a child for reasons that would shock the conscience of most ordinary members of the community, but that does not make the will invalid.”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93_2 exported images_2.eps"/>
          <p:cNvPicPr>
            <a:picLocks noGrp="1" noChangeAspect="1"/>
          </p:cNvPicPr>
          <p:nvPr>
            <p:ph idx="1"/>
          </p:nvPr>
        </p:nvPicPr>
        <p:blipFill>
          <a:blip r:embed="rId2" cstate="print"/>
          <a:srcRect/>
          <a:stretch>
            <a:fillRect/>
          </a:stretch>
        </p:blipFill>
        <p:spPr bwMode="auto">
          <a:xfrm>
            <a:off x="0" y="2332037"/>
            <a:ext cx="6034618" cy="4525963"/>
          </a:xfrm>
          <a:prstGeom prst="rect">
            <a:avLst/>
          </a:prstGeom>
          <a:noFill/>
          <a:ln w="9525">
            <a:noFill/>
            <a:miter lim="800000"/>
            <a:headEnd/>
            <a:tailEnd/>
          </a:ln>
        </p:spPr>
      </p:pic>
      <p:sp>
        <p:nvSpPr>
          <p:cNvPr id="2" name="Title 1"/>
          <p:cNvSpPr>
            <a:spLocks noGrp="1"/>
          </p:cNvSpPr>
          <p:nvPr>
            <p:ph type="title"/>
          </p:nvPr>
        </p:nvSpPr>
        <p:spPr/>
        <p:txBody>
          <a:bodyPr/>
          <a:lstStyle/>
          <a:p>
            <a:r>
              <a:rPr lang="en-AU" dirty="0" smtClean="0"/>
              <a:t>Undue influence</a:t>
            </a:r>
            <a:endParaRPr lang="en-US" dirty="0"/>
          </a:p>
        </p:txBody>
      </p:sp>
      <p:sp>
        <p:nvSpPr>
          <p:cNvPr id="10244" name="AutoShape 4" descr="data:image/jpeg;base64,/9j/4AAQSkZJRgABAQAAAQABAAD/2wCEAAkGBhQSEBUUExQWFBUUFxQZGBQUFhUXFBQXFRQXFxcVFxQXHCYeGBwjGhoXHy8gIycpLCwsFR4xNTAqNSYrLCkBCQoKDgwOGg8PGCkkHCQsLCksLCwsKSkpKSksLCksLCwsLCkpLCwpKSkpLCksLCksKSwsKSwpKSwsLCwsKSwsKf/AABEIAQMAwgMBIgACEQEDEQH/xAAbAAEAAgMBAQAAAAAAAAAAAAAABAUCAwYBB//EAEYQAAEDAQQGCAMFBQQLAAAAAAEAAgMRBBIhMQVBUWFxkQYTIoGhscHwBzJCI1KS0eEUM2JyolOCsvEVFyQ0Q2ODk6PC0v/EABkBAQADAQEAAAAAAAAAAAAAAAABAgQDBf/EACURAQEAAgIBBAICAwAAAAAAAAABAhEDITEEEjJBE1EiQmFxof/aAAwDAQACEQMRAD8A+3IiICIiAiIgIiICIqvS/SKKz4ONX6mjPv2ISbWiLjHdPS75Y8FhF0zkJwbhsJ/Rc/y4/t1/Dn+nbIuUi6ZmvabQV8NxB8KK/wBH6WimH2bwTrbUVHEK0yl8KZYZY+YmIiKyoiIgIiICIiAiIgIiICIiAiIgIiICIiCk6V6f/ZoezjI80YKVptdTXSo7yFwYic5xL6lx+dzqklxGQJ1DzDladIbd1ltrm2PAcG1B5uqe4LVK0BlcC5xx3D35LlnWjhx3WuzxClKZU8lLs1h15b6eixslDqHJWbXbB3rPuNdxyaP9EhwwNd13DxXPvY6y2lsjSQBUg7tbTt9V000RpVvgBXyVTpSa80Nc0O1VB7QO3l58F1mr4Z85Z5dzofSjZ4w4UrrAyrtG4qcuA6BWu48srUYVONNXrj3rv13jLfIiIpQIiICIiAiIgIiICIiAiIgIiICFFptNsZHS+9rLxo2+4NvHYKnEoPlFlkJmL9V91QdedPGq3wylzqY0Hv8AJRdIHq2ka3Odyc5x8laaKgwrr94eKw8t709X02P8dplkiI3eKtoYRRRoI8lb2SMKMJtbkukGUUXMaXkdHeIo4CpF6tRQ6iKZLsbdDrXP6VsocKZ/rRWl1lquWU92HSs6IW8yOcLobRwOG03TTbt4UX1NfNtBWItlo3C8QaVxAIoK99OZX0lbI8/LyIiKVRERAREQEREBERAREQEREBERAXM/EDQ3X2UvbQuhq8A5ObTtjkK9y6ZYyxhzS04gggjcRQqMpuaXwy9mUyj5RphokjjkH1DkR2T4hWujMB71Kj0jZn2cvs78Qx5LOBAIPAih41UzR1uoBU1rhXUDVYM53t63F8dR1DRUclMjfRVlltAoKqYx6mVGUbpn19lV0kdXHuU6R47uKgzOFFFm7tE8aJQA6rXBhJbQ0BPZx14bFf8AR6d74rzy41cbpeAHEf3cKVyXO2ezl5aTkHOPE0oPVdlBHdaBsAHILRx25Zb+mTmxmGEx+6zREWhjEREBERAREQEREBERAREQERYyShoJcQ0DMk0A4koMkXM6Q+IdkjqA4yEaoxh+I0HJcppn4ryOjcIYxGTgHE3nDaRqB5q8wtUueMXHxKfEOpLntEgLuxUX3MpUmmwEeJXzciaSTqYsq1LwTRo2kD2VUPe6a1h7ySRdAc5xOL63iRrwPivp1lbHC2OOIAufiSTnhmTmSsnPJjlt6Ppbc8E/o9oRkUdXEvNMS81J7zl3LKeEOaeokIdjiBfbyOHIre6zClJXA/w40/VSBbGMHZaXd1AO8rh/tp3fpTaGZOW0laHH+0vYfh1dytLSwNj1LW0EEupdqTXGueKrOkelLkMjwKljHkDaQMBzolv1DX9l7oK2MDgHZajqDqrqV8s6J6Q66BjjiSxpPGmPiupsvSGUYYOA24HmF6OPHJOnk8nJcst5OqRVkGnmn5mlviPz8FNitjHZOB3a+RS42KTKXxW5ERVWEREBERAREQEREBEUHTlvMNnkkAqWtwG8mg8Spk2i3U2qOkXSe4TFD84wc/UzcNrvLy4rSE73g3nF38xJ81Ijo9gcMa41371GmGNFsxwkjBny3KuQ0i+hqMD5qvlfUcfAq503Ys1z8T8aewlJW6wtq9v81eQX0LQ01+aHgMScaXTT1Xzh9p6sgnDHOhp3ldv0fkNGOGJuu/8Agea8v1csu3uehsuOnZ6NmD5JHEZG607xnRTmCoLm0NNRVfCOrjDAa0G7M55KdYuyKVz71lxrXl+0dznOBDgABjguO6c2m5ZZAMyPCuPiWrs7dbAAaUzpy+Y4rhOk0nXkRNaSJDcL6YCrg44/eutJ71aTeWkXLWFbPhw0/sgcdnoutgZRo3qr6P2DqbIxmsq6C9WTUeNld5DZgM1lG5V8khc8NbXAmtPfFWkUZpiu8nTDldZWJ9i0m5lAe03xHAq+Y8EAjIrlXNVtoW05sPEeoXHkw+40cXJu6q1REXBpEREBERAREQFyvT3SvVMhj/tHmvBow/qI5Lql8/8AiDD1s1B/w2N5uJd5UXTjm8nLmusFG937PJezhkPaH9m4/VwOvmpNrZQ8QtGjZhLGY3UqKih1jYVAs9pdDJ+zyZGvVPOsDHqydo1bQNy2x5qJpduFVzMtL1dRzXW6XAuFcU5xDtuKrk64dxe9H9HiSUB4DmtxFRUHYu9sfR5jaOj7BA+XEs1nAfTjXLDDLJUfRiwXGgnEkY+oXYWY7PeX5NPNUz48c5rKL4c2fHlvGo8ERD+00gjbkd4IwP6KTaZxFG95oKDAk0FTgKk5Y0U+MYbth97KeKqekejusDGg4VJc284VYGkXcNRNAd1Vivo9ZdXp6OPr9z+U7/452CaWcEEkNxBIbRzscca9hvid2as7PYMG0aAGYCmTQRQkdywsmietYBM0XBlGQBUagRkG/wAIArr2K2bZGMxDWt4ACg7lo4+CYTpm5vWXKo7KjEigAAAJHosXTufg3Dh+ayLTI6g+XarOy2INC0e2Rj/JnftrsNgDRvW6Z9FtkkoFXl15yKbb2OqpFkluyA7PJanCgRmZUWbWxurt1QKKHoqe9GNrcPy8FMWKzV09OXc2IiKEiIiAiIgLhtMyXp5T/FT8IDfRdw51BXYvmxtF7HMuJJ7zVd+Gd2svqb1IpbczqpQ4YCuKk6VsrLRDnvDhm0jIg6iCt9vhvNIKoobZ1V6Mne0+i0sSttNvdcdHJ+8ZmRk4anD1GpRNE6GkkY6YNq1jgK66nMgbvVanHr7XGwm6HPDb246u/JfTLFCyBojDC1m2lWmuZJGvio1uuu/bELReDG91fe1dHYY8K+8f8/6itEFmjOLad2uu1WUUdPfvfzU2uba3D37496ry+rqn/IbFKtMvZptwWiNqiGX6ZOwWoWUuzy2KSGr0ybEQyjiDQsnSLSZVpkl1JpOyeSqxhasCVsjcpQ3ubXgvCcRTYsw3BamjElQXysdCzUkLfvDxH6VV2uWjluSNdsI/VdSFl5Zq7ehwZbx0IiLk7iIiAiIgjaUluwSu+7G88mlfN7HMLooK4Lv+keNlkaM3gN/EQPKq4uYR2aMkjBo8lp4Z0xepvcaW2UkOc/ADJo18SuL6Qaas4qKlrh9Lhj3FXrOkcs14UbCPpa4XnkbXYgDhiuZm0TJaZmGRzbjjhdaKuAzNdm9d71GfHu9stFaCMsItAF4FxoNgBpXjVfQOjNvMkZY/F7MDX6gcionRmDq2uhIwaTQarpxFFLOjDHKJYsRk5m0bt4SQyu1nFZ2k0pQg96mQAg0OI8VobGHtDhh5rayoSqzp5bgGtrtIWuN9RglufgB3qPE+h3JJ0i3tMMi8BWANVleRI4LS51EfMtbGFxUoZRtqVLu3Wk7ASkUQaFqtVqoxxIwAPfgq+U60xskwMd6ta6zrW5ooFD0fOHtGFKAYKeQrZKY3fbTKul0bNeiad1D3YLmpW4K36PTYObsoeeB8gs/LOm3gy70t0RFmbRERAREQQNNt+xJ+6Q7lgfOvcuD02ML0nytxA2kZL6TJGHAg5EEHgV8m6TMcJ+qccnU44594xWrgy+mH1WHcrnNKNcRX6pcXUzayhus3XqVO7iutk0eGuZQUAYy7sFBQhUcLLz5jSpAbKBta3MfgFOS62yytljbQ1wwI2U1Luz760yEIDmvGsAHuyU4M2ZKJACOye5WEIUDbEspMASsmMUXSFrDQATi40Hdife9V81bxHhZVaX2bYs2uWau5ol4tTrSVLXgkGxEaaY4SVLjjosL/AHLE0O/ioS3OeNoUO22a+xwrS8CKjMVGYWYpXADwWygHfqCeE+UDR7ZGtAdR20jA114ZKfHIoNgmJBJGt2WNCHEEKY142q1c8WbsQpGhZaTAfeqPCvotAXtkNJWH+IeK5ZzqtHHdWOqREWJ6YiIgIiIC4zp3oar452jXddyN0+Y5Ls1qtVnEjHMOThT8jzxV8MvbdqcmPux0+Q2c9XLDJ9LmBp4hXbbD1JvR/uziWfcrrbu3KKdG3mSREYxvdTdU181Y6GtJLLrs24Eeq3beXpOio4AqbCyijWOC6plVWrxkSqHTln6wte3OPEcNaab6QRxyCAuo9wBJpgBXAE6q+81IvC6rYzXamffRY57zQpNVWsZQ1CkCVTYpK3l1F4ZAo8to57l5HZ3OzwG9NG2brRjhitkcBOLjQLKJjWjsip26vzWdCc8feoKNpk/b0PAwavCsmtWLlVeKaCYxzyNPyOIcD928KHuvA81b3hRU+lbMetY9hF4BzS05PbUEjiMwd52qbYrWMjUHYfQ6108zbjvV0ltctgfr2Y8ljQbFheGQVK6x2LXVAO31Xq02N1Y2H+FvktywV608CIihIiIgIiIOa6QaILZOvYMDhIPJ1PNU7YqSBw14Hgu9IXOaV0N1dZGkBgxLT9PDaFp4+T6rJy8X9o1RrVb7c2Jhe7VkNZOoBQTp+MYN7TqVwBAHElcxp+3ukIqa15Abgu8m2a3T3Rll/aXySyCpccN1MgOCvLE50YuP7TdROpQ9EMETabcVY1vale1x+9pbYmHcsxY2laoLLTErf1uoZbVVcELW6qny4r1zL2fLVyWUbdyyqoNMWtWQCL1QkotbythKwcFCyi6RQvIidHg5sgPcWuB9FJsr+sbiKOGbTtWOnn3YHO+4Wu5OFfCq3xtBo4eC6y9OGc7boqt4bFskAIqNS2RhbLu5UtdMY6DRTqws4eqlKLov903v8ypSwZeXq4/GCIihYREQEREBc/03mLbIaa3NC6Bc106aTA3YHfl+qvx/KOfJ8a4GaW67DWFHijL3VUiaz1ulWOirFR2W9bnnaTtH6MIaC7NWkUIGSyBWqaREa09mfXAL1jVpYCVJbgFAzAQJeXl5Ql6sgsAswg8KwKzK8UJQ9I2e/E9v3muHMLRo7GNvAeSnSKo0FMTGK7SORIV54c8/K7hatzm4LRG1bw1UrpiuNDE9VjqJ/NTlWaGf8zeB54FWax5zt6PHd4wREVVxERAREQFW9IYA6BwOQoeGpWS5v4hW90Oj5HtNHXowP+43DvAKth8opn8a5MwXcMtSn2M0VDoPTrZQGuNHaq6xlQ7wrpsVMWmm7Utzzb1Vi55WLYyTitEdpOsKSyYINoXtViCsgg9osg1AvVAUXhXj30Ro2oACFC5ajIiXrlzWhnyRue14q2++jhiKFxI4UyoujKp9DNc2WdrshKSN7XgPHnTuVsVMlxBO0qT1gUfqW7Fl1LRmaKtWx2sdEWn7Qb6j1Hkr5clol7XSNdG68LwBpqIOII1LrVl5Z228F3iIiLk0CIiAiIgLgen+kjK42alGNLSTrc6lRwArzXfL518QtJ3Z2tjiD3AdtxJFa/K0U1ga9668XycuX4uHn6OPab0Tuat9E6fkZRloYdzxiO9ZWfTbPrilj3hvWN5tx8FZQzQy/LIxx2VAd+E4rXpgtqyhe14q04bltERChRaOumrRTmp8LjrUqjWlb2uogqvaKA65edaVmGr0gDMgcTRBixmsr171rNvZqde/lqfEYLEWon5W03uPoPzTRuNojqtUtoYzAuFdgxPIYrU+zvf8zjTZkOQ9VTW3pPYbOCHTsJH0xfaGuyjKgd9Eup5TN3xFw63k/Kw8XdkcsSkcgLvkuuDRedqfiaEY7iKea4m1/FOOn2MLnE65CGgcQKnyW3ov0vmtHWdYzJzWh0Tdbg94BBdhgDjl2dqrMpta4ZSW13HXA5YrNnawcOBUWwTB7cnBwza/PwwUgSEfSOZHopqs/ax6NaEax8kv3nZaq0FT72rolWaBeTGTSna9BX0VmsfJd5PQ4prGCIio6iIiAiIgLifihNHZ7N+0ll599jA29dDr1a1NDkAT3Ltl8n+PNs7FmirmZHkcA1rSR3uVsLZelcpLO3Lf6yY2gF1mfdOF5kjXU3EEDjvW9vxC0fJ+8ZI3+aJrh/STvXBsJFaHPPZ3j3kvOoYc2kb2EU5EHwXf35ON4cK+jwdKdG/RaDHuHXs8GimoeKtINP2XVbiNzpHDKuH2jdlOa+VWeCJpq1prtcQacBQAccVk54rkrTkyUvBj/l9ks+kI3YNtzHf9SA6wNnFTG4j/AHj/AMkY1HWKbl8XY0bPDatMsTQflHJW96n4J+32yR8I+e0M/vTjdtd7qoUmmbCzO0wdz2uOv7tdngvjlosgNDQY7gpVja0Rmupzh/hf/wCxUfkqfwYvqcnTaxN+V75T/wAuN245vujxVNpL4mEYQQBuYvSmp2fI3DZmSuNfL2iQM6HmKHDitFolJpWnvd3J7qmcWMTtIdJLRagRNK5zSfkHZZr+huHOqrxZm0ocQfD8j74abIcSDtUmUY0VL27eEZujn3qBpcNRANO/ZwK7f4dWC7M/GpoCaZDUBvzOO/vPHtkIyJX0D4aWajJX7SADto296+CnGdufLf4u3ZGL1R71rOZmteMOfvasl0rNF3oL91/ePorFV2gz9lwcfRWKx5/KvQ4/jBERVXEREBERAXxL43u/26PdC2ne+SqIr4eVcnzh+Q961m5eIuyjIjArENoR3IiCZEcD3LTK5eopQ9bi1bIRmOB77rx6DkiKBl93e31K1TjtjiiJ9jTZT2j71rdaM+70RFMK8GS+p9A20sjd7n/4nDyCIrYuPL4dTEMOXotgHvkiKa5RdaEH2Z/mPkFYIiyZ/Kt3H8YIiKq7/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46" name="AutoShape 6" descr="data:image/jpeg;base64,/9j/4AAQSkZJRgABAQAAAQABAAD/2wCEAAkGBhQSEBUUExQWFBUUFxQZGBQUFhUXFBQXFRQXFxcVFxQXHCYeGBwjGhoXHy8gIycpLCwsFR4xNTAqNSYrLCkBCQoKDgwOGg8PGCkkHCQsLCksLCwsKSkpKSksLCksLCwsLCkpLCwpKSkpLCksLCksKSwsKSwpKSwsLCwsKSwsKf/AABEIAQMAwgMBIgACEQEDEQH/xAAbAAEAAgMBAQAAAAAAAAAAAAAABAUCAwYBB//EAEYQAAEDAQQGCAMFBQQLAAAAAAEAAgMRBBIhMQVBUWFxkQYTIoGhscHwBzJCI1KS0eEUM2JyolOCsvEVFyQ0Q2ODk6PC0v/EABkBAQADAQEAAAAAAAAAAAAAAAABAgQDBf/EACURAQEAAgIBBAICAwAAAAAAAAABAhEDITEEEjJBE1EiQmFxof/aAAwDAQACEQMRAD8A+3IiICIiAiIgIiICIqvS/SKKz4ONX6mjPv2ISbWiLjHdPS75Y8FhF0zkJwbhsJ/Rc/y4/t1/Dn+nbIuUi6ZmvabQV8NxB8KK/wBH6WimH2bwTrbUVHEK0yl8KZYZY+YmIiKyoiIgIiICIiAiIgIiICIiAiIgIiICIiCk6V6f/ZoezjI80YKVptdTXSo7yFwYic5xL6lx+dzqklxGQJ1DzDladIbd1ltrm2PAcG1B5uqe4LVK0BlcC5xx3D35LlnWjhx3WuzxClKZU8lLs1h15b6eixslDqHJWbXbB3rPuNdxyaP9EhwwNd13DxXPvY6y2lsjSQBUg7tbTt9V000RpVvgBXyVTpSa80Nc0O1VB7QO3l58F1mr4Z85Z5dzofSjZ4w4UrrAyrtG4qcuA6BWu48srUYVONNXrj3rv13jLfIiIpQIiICIiAiIgIiICIiAiIgIiICFFptNsZHS+9rLxo2+4NvHYKnEoPlFlkJmL9V91QdedPGq3wylzqY0Hv8AJRdIHq2ka3Odyc5x8laaKgwrr94eKw8t709X02P8dplkiI3eKtoYRRRoI8lb2SMKMJtbkukGUUXMaXkdHeIo4CpF6tRQ6iKZLsbdDrXP6VsocKZ/rRWl1lquWU92HSs6IW8yOcLobRwOG03TTbt4UX1NfNtBWItlo3C8QaVxAIoK99OZX0lbI8/LyIiKVRERAREQEREBERAREQEREBERAXM/EDQ3X2UvbQuhq8A5ObTtjkK9y6ZYyxhzS04gggjcRQqMpuaXwy9mUyj5RphokjjkH1DkR2T4hWujMB71Kj0jZn2cvs78Qx5LOBAIPAih41UzR1uoBU1rhXUDVYM53t63F8dR1DRUclMjfRVlltAoKqYx6mVGUbpn19lV0kdXHuU6R47uKgzOFFFm7tE8aJQA6rXBhJbQ0BPZx14bFf8AR6d74rzy41cbpeAHEf3cKVyXO2ezl5aTkHOPE0oPVdlBHdaBsAHILRx25Zb+mTmxmGEx+6zREWhjEREBERAREQEREBERAREQERYyShoJcQ0DMk0A4koMkXM6Q+IdkjqA4yEaoxh+I0HJcppn4ryOjcIYxGTgHE3nDaRqB5q8wtUueMXHxKfEOpLntEgLuxUX3MpUmmwEeJXzciaSTqYsq1LwTRo2kD2VUPe6a1h7ySRdAc5xOL63iRrwPivp1lbHC2OOIAufiSTnhmTmSsnPJjlt6Ppbc8E/o9oRkUdXEvNMS81J7zl3LKeEOaeokIdjiBfbyOHIre6zClJXA/w40/VSBbGMHZaXd1AO8rh/tp3fpTaGZOW0laHH+0vYfh1dytLSwNj1LW0EEupdqTXGueKrOkelLkMjwKljHkDaQMBzolv1DX9l7oK2MDgHZajqDqrqV8s6J6Q66BjjiSxpPGmPiupsvSGUYYOA24HmF6OPHJOnk8nJcst5OqRVkGnmn5mlviPz8FNitjHZOB3a+RS42KTKXxW5ERVWEREBERAREQEREBEUHTlvMNnkkAqWtwG8mg8Spk2i3U2qOkXSe4TFD84wc/UzcNrvLy4rSE73g3nF38xJ81Ijo9gcMa41371GmGNFsxwkjBny3KuQ0i+hqMD5qvlfUcfAq503Ys1z8T8aewlJW6wtq9v81eQX0LQ01+aHgMScaXTT1Xzh9p6sgnDHOhp3ldv0fkNGOGJuu/8Agea8v1csu3uehsuOnZ6NmD5JHEZG607xnRTmCoLm0NNRVfCOrjDAa0G7M55KdYuyKVz71lxrXl+0dznOBDgABjguO6c2m5ZZAMyPCuPiWrs7dbAAaUzpy+Y4rhOk0nXkRNaSJDcL6YCrg44/eutJ71aTeWkXLWFbPhw0/sgcdnoutgZRo3qr6P2DqbIxmsq6C9WTUeNld5DZgM1lG5V8khc8NbXAmtPfFWkUZpiu8nTDldZWJ9i0m5lAe03xHAq+Y8EAjIrlXNVtoW05sPEeoXHkw+40cXJu6q1REXBpEREBERAREQFyvT3SvVMhj/tHmvBow/qI5Lql8/8AiDD1s1B/w2N5uJd5UXTjm8nLmusFG937PJezhkPaH9m4/VwOvmpNrZQ8QtGjZhLGY3UqKih1jYVAs9pdDJ+zyZGvVPOsDHqydo1bQNy2x5qJpduFVzMtL1dRzXW6XAuFcU5xDtuKrk64dxe9H9HiSUB4DmtxFRUHYu9sfR5jaOj7BA+XEs1nAfTjXLDDLJUfRiwXGgnEkY+oXYWY7PeX5NPNUz48c5rKL4c2fHlvGo8ERD+00gjbkd4IwP6KTaZxFG95oKDAk0FTgKk5Y0U+MYbth97KeKqekejusDGg4VJc284VYGkXcNRNAd1Vivo9ZdXp6OPr9z+U7/452CaWcEEkNxBIbRzscca9hvid2as7PYMG0aAGYCmTQRQkdywsmietYBM0XBlGQBUagRkG/wAIArr2K2bZGMxDWt4ACg7lo4+CYTpm5vWXKo7KjEigAAAJHosXTufg3Dh+ayLTI6g+XarOy2INC0e2Rj/JnftrsNgDRvW6Z9FtkkoFXl15yKbb2OqpFkluyA7PJanCgRmZUWbWxurt1QKKHoqe9GNrcPy8FMWKzV09OXc2IiKEiIiAiIgLhtMyXp5T/FT8IDfRdw51BXYvmxtF7HMuJJ7zVd+Gd2svqb1IpbczqpQ4YCuKk6VsrLRDnvDhm0jIg6iCt9vhvNIKoobZ1V6Mne0+i0sSttNvdcdHJ+8ZmRk4anD1GpRNE6GkkY6YNq1jgK66nMgbvVanHr7XGwm6HPDb246u/JfTLFCyBojDC1m2lWmuZJGvio1uuu/bELReDG91fe1dHYY8K+8f8/6itEFmjOLad2uu1WUUdPfvfzU2uba3D37496ry+rqn/IbFKtMvZptwWiNqiGX6ZOwWoWUuzy2KSGr0ybEQyjiDQsnSLSZVpkl1JpOyeSqxhasCVsjcpQ3ubXgvCcRTYsw3BamjElQXysdCzUkLfvDxH6VV2uWjluSNdsI/VdSFl5Zq7ehwZbx0IiLk7iIiAiIgjaUluwSu+7G88mlfN7HMLooK4Lv+keNlkaM3gN/EQPKq4uYR2aMkjBo8lp4Z0xepvcaW2UkOc/ADJo18SuL6Qaas4qKlrh9Lhj3FXrOkcs14UbCPpa4XnkbXYgDhiuZm0TJaZmGRzbjjhdaKuAzNdm9d71GfHu9stFaCMsItAF4FxoNgBpXjVfQOjNvMkZY/F7MDX6gcionRmDq2uhIwaTQarpxFFLOjDHKJYsRk5m0bt4SQyu1nFZ2k0pQg96mQAg0OI8VobGHtDhh5rayoSqzp5bgGtrtIWuN9RglufgB3qPE+h3JJ0i3tMMi8BWANVleRI4LS51EfMtbGFxUoZRtqVLu3Wk7ASkUQaFqtVqoxxIwAPfgq+U60xskwMd6ta6zrW5ooFD0fOHtGFKAYKeQrZKY3fbTKul0bNeiad1D3YLmpW4K36PTYObsoeeB8gs/LOm3gy70t0RFmbRERAREQQNNt+xJ+6Q7lgfOvcuD02ML0nytxA2kZL6TJGHAg5EEHgV8m6TMcJ+qccnU44594xWrgy+mH1WHcrnNKNcRX6pcXUzayhus3XqVO7iutk0eGuZQUAYy7sFBQhUcLLz5jSpAbKBta3MfgFOS62yytljbQ1wwI2U1Luz760yEIDmvGsAHuyU4M2ZKJACOye5WEIUDbEspMASsmMUXSFrDQATi40Hdife9V81bxHhZVaX2bYs2uWau5ol4tTrSVLXgkGxEaaY4SVLjjosL/AHLE0O/ioS3OeNoUO22a+xwrS8CKjMVGYWYpXADwWygHfqCeE+UDR7ZGtAdR20jA114ZKfHIoNgmJBJGt2WNCHEEKY142q1c8WbsQpGhZaTAfeqPCvotAXtkNJWH+IeK5ZzqtHHdWOqREWJ6YiIgIiIC4zp3oar452jXddyN0+Y5Ls1qtVnEjHMOThT8jzxV8MvbdqcmPux0+Q2c9XLDJ9LmBp4hXbbD1JvR/uziWfcrrbu3KKdG3mSREYxvdTdU181Y6GtJLLrs24Eeq3beXpOio4AqbCyijWOC6plVWrxkSqHTln6wte3OPEcNaab6QRxyCAuo9wBJpgBXAE6q+81IvC6rYzXamffRY57zQpNVWsZQ1CkCVTYpK3l1F4ZAo8to57l5HZ3OzwG9NG2brRjhitkcBOLjQLKJjWjsip26vzWdCc8feoKNpk/b0PAwavCsmtWLlVeKaCYxzyNPyOIcD928KHuvA81b3hRU+lbMetY9hF4BzS05PbUEjiMwd52qbYrWMjUHYfQ6108zbjvV0ltctgfr2Y8ljQbFheGQVK6x2LXVAO31Xq02N1Y2H+FvktywV608CIihIiIgIiIOa6QaILZOvYMDhIPJ1PNU7YqSBw14Hgu9IXOaV0N1dZGkBgxLT9PDaFp4+T6rJy8X9o1RrVb7c2Jhe7VkNZOoBQTp+MYN7TqVwBAHElcxp+3ukIqa15Abgu8m2a3T3Rll/aXySyCpccN1MgOCvLE50YuP7TdROpQ9EMETabcVY1vale1x+9pbYmHcsxY2laoLLTErf1uoZbVVcELW6qny4r1zL2fLVyWUbdyyqoNMWtWQCL1QkotbythKwcFCyi6RQvIidHg5sgPcWuB9FJsr+sbiKOGbTtWOnn3YHO+4Wu5OFfCq3xtBo4eC6y9OGc7boqt4bFskAIqNS2RhbLu5UtdMY6DRTqws4eqlKLov903v8ypSwZeXq4/GCIihYREQEREBc/03mLbIaa3NC6Bc106aTA3YHfl+qvx/KOfJ8a4GaW67DWFHijL3VUiaz1ulWOirFR2W9bnnaTtH6MIaC7NWkUIGSyBWqaREa09mfXAL1jVpYCVJbgFAzAQJeXl5Ql6sgsAswg8KwKzK8UJQ9I2e/E9v3muHMLRo7GNvAeSnSKo0FMTGK7SORIV54c8/K7hatzm4LRG1bw1UrpiuNDE9VjqJ/NTlWaGf8zeB54FWax5zt6PHd4wREVVxERAREQFW9IYA6BwOQoeGpWS5v4hW90Oj5HtNHXowP+43DvAKth8opn8a5MwXcMtSn2M0VDoPTrZQGuNHaq6xlQ7wrpsVMWmm7Utzzb1Vi55WLYyTitEdpOsKSyYINoXtViCsgg9osg1AvVAUXhXj30Ro2oACFC5ajIiXrlzWhnyRue14q2++jhiKFxI4UyoujKp9DNc2WdrshKSN7XgPHnTuVsVMlxBO0qT1gUfqW7Fl1LRmaKtWx2sdEWn7Qb6j1Hkr5clol7XSNdG68LwBpqIOII1LrVl5Z228F3iIiLk0CIiAiIgLgen+kjK42alGNLSTrc6lRwArzXfL518QtJ3Z2tjiD3AdtxJFa/K0U1ga9668XycuX4uHn6OPab0Tuat9E6fkZRloYdzxiO9ZWfTbPrilj3hvWN5tx8FZQzQy/LIxx2VAd+E4rXpgtqyhe14q04bltERChRaOumrRTmp8LjrUqjWlb2uogqvaKA65edaVmGr0gDMgcTRBixmsr171rNvZqde/lqfEYLEWon5W03uPoPzTRuNojqtUtoYzAuFdgxPIYrU+zvf8zjTZkOQ9VTW3pPYbOCHTsJH0xfaGuyjKgd9Eup5TN3xFw63k/Kw8XdkcsSkcgLvkuuDRedqfiaEY7iKea4m1/FOOn2MLnE65CGgcQKnyW3ov0vmtHWdYzJzWh0Tdbg94BBdhgDjl2dqrMpta4ZSW13HXA5YrNnawcOBUWwTB7cnBwza/PwwUgSEfSOZHopqs/ax6NaEax8kv3nZaq0FT72rolWaBeTGTSna9BX0VmsfJd5PQ4prGCIio6iIiAiIgLifihNHZ7N+0ll599jA29dDr1a1NDkAT3Ltl8n+PNs7FmirmZHkcA1rSR3uVsLZelcpLO3Lf6yY2gF1mfdOF5kjXU3EEDjvW9vxC0fJ+8ZI3+aJrh/STvXBsJFaHPPZ3j3kvOoYc2kb2EU5EHwXf35ON4cK+jwdKdG/RaDHuHXs8GimoeKtINP2XVbiNzpHDKuH2jdlOa+VWeCJpq1prtcQacBQAccVk54rkrTkyUvBj/l9ks+kI3YNtzHf9SA6wNnFTG4j/AHj/AMkY1HWKbl8XY0bPDatMsTQflHJW96n4J+32yR8I+e0M/vTjdtd7qoUmmbCzO0wdz2uOv7tdngvjlosgNDQY7gpVja0Rmupzh/hf/wCxUfkqfwYvqcnTaxN+V75T/wAuN245vujxVNpL4mEYQQBuYvSmp2fI3DZmSuNfL2iQM6HmKHDitFolJpWnvd3J7qmcWMTtIdJLRagRNK5zSfkHZZr+huHOqrxZm0ocQfD8j74abIcSDtUmUY0VL27eEZujn3qBpcNRANO/ZwK7f4dWC7M/GpoCaZDUBvzOO/vPHtkIyJX0D4aWajJX7SADto296+CnGdufLf4u3ZGL1R71rOZmteMOfvasl0rNF3oL91/ePorFV2gz9lwcfRWKx5/KvQ4/jBERVXEREBERAXxL43u/26PdC2ne+SqIr4eVcnzh+Q961m5eIuyjIjArENoR3IiCZEcD3LTK5eopQ9bi1bIRmOB77rx6DkiKBl93e31K1TjtjiiJ9jTZT2j71rdaM+70RFMK8GS+p9A20sjd7n/4nDyCIrYuPL4dTEMOXotgHvkiKa5RdaEH2Z/mPkFYIiyZ/Kt3H8YIiKq7/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48" name="Picture 8" descr="https://encrypted-tbn2.gstatic.com/images?q=tbn:ANd9GcS1LVjhZzqlaHzFin4nkAEVPuUsqFMbYw2yHS4HL1-MkSKCsZom"/>
          <p:cNvPicPr>
            <a:picLocks noChangeAspect="1" noChangeArrowheads="1"/>
          </p:cNvPicPr>
          <p:nvPr/>
        </p:nvPicPr>
        <p:blipFill>
          <a:blip r:embed="rId3"/>
          <a:srcRect/>
          <a:stretch>
            <a:fillRect/>
          </a:stretch>
        </p:blipFill>
        <p:spPr bwMode="auto">
          <a:xfrm>
            <a:off x="5929322" y="2764626"/>
            <a:ext cx="2381256" cy="3631417"/>
          </a:xfrm>
          <a:prstGeom prst="rect">
            <a:avLst/>
          </a:prstGeom>
          <a:noFill/>
        </p:spPr>
      </p:pic>
      <p:sp>
        <p:nvSpPr>
          <p:cNvPr id="8" name="TextBox 7"/>
          <p:cNvSpPr txBox="1"/>
          <p:nvPr/>
        </p:nvSpPr>
        <p:spPr>
          <a:xfrm>
            <a:off x="428596" y="1714488"/>
            <a:ext cx="4929222" cy="2677656"/>
          </a:xfrm>
          <a:prstGeom prst="rect">
            <a:avLst/>
          </a:prstGeom>
          <a:noFill/>
        </p:spPr>
        <p:txBody>
          <a:bodyPr wrap="square" rtlCol="0">
            <a:spAutoFit/>
          </a:bodyPr>
          <a:lstStyle/>
          <a:p>
            <a:pPr>
              <a:buFont typeface="Arial" pitchFamily="34" charset="0"/>
              <a:buChar char="•"/>
            </a:pPr>
            <a:r>
              <a:rPr lang="en-AU" sz="2400" dirty="0" smtClean="0"/>
              <a:t>How independent is this decision?</a:t>
            </a:r>
          </a:p>
          <a:p>
            <a:pPr>
              <a:buFont typeface="Arial" pitchFamily="34" charset="0"/>
              <a:buChar char="•"/>
            </a:pPr>
            <a:r>
              <a:rPr lang="en-AU" sz="2400" dirty="0" smtClean="0"/>
              <a:t>How much choice does this person have?</a:t>
            </a:r>
          </a:p>
          <a:p>
            <a:pPr>
              <a:buFont typeface="Arial" pitchFamily="34" charset="0"/>
              <a:buChar char="•"/>
            </a:pPr>
            <a:r>
              <a:rPr lang="en-AU" sz="2400" dirty="0" smtClean="0"/>
              <a:t>Is this decision consistent with past behaviour and if not, why not?</a:t>
            </a:r>
          </a:p>
          <a:p>
            <a:pPr>
              <a:buFont typeface="Arial" pitchFamily="34" charset="0"/>
              <a:buChar char="•"/>
            </a:pPr>
            <a:r>
              <a:rPr lang="en-AU" sz="2400" dirty="0" smtClean="0"/>
              <a:t>Who else stands to profit from this decision?</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93_2 exported images_2.eps"/>
          <p:cNvPicPr>
            <a:picLocks noGrp="1" noChangeAspect="1"/>
          </p:cNvPicPr>
          <p:nvPr>
            <p:ph idx="1"/>
          </p:nvPr>
        </p:nvPicPr>
        <p:blipFill>
          <a:blip r:embed="rId2" cstate="print"/>
          <a:srcRect/>
          <a:stretch>
            <a:fillRect/>
          </a:stretch>
        </p:blipFill>
        <p:spPr bwMode="auto">
          <a:xfrm>
            <a:off x="0" y="2332037"/>
            <a:ext cx="6034618" cy="4525963"/>
          </a:xfrm>
          <a:prstGeom prst="rect">
            <a:avLst/>
          </a:prstGeom>
          <a:noFill/>
          <a:ln w="9525">
            <a:noFill/>
            <a:miter lim="800000"/>
            <a:headEnd/>
            <a:tailEnd/>
          </a:ln>
        </p:spPr>
      </p:pic>
      <p:sp>
        <p:nvSpPr>
          <p:cNvPr id="5" name="TextBox 4"/>
          <p:cNvSpPr txBox="1"/>
          <p:nvPr/>
        </p:nvSpPr>
        <p:spPr>
          <a:xfrm>
            <a:off x="928662" y="1000108"/>
            <a:ext cx="7286676" cy="3077766"/>
          </a:xfrm>
          <a:prstGeom prst="rect">
            <a:avLst/>
          </a:prstGeom>
          <a:noFill/>
        </p:spPr>
        <p:txBody>
          <a:bodyPr wrap="square" rtlCol="0">
            <a:spAutoFit/>
          </a:bodyPr>
          <a:lstStyle/>
          <a:p>
            <a:r>
              <a:rPr lang="en-US" sz="2000" b="1" dirty="0"/>
              <a:t>“If a party appears to have difficulty comprehending the process, issues, or settlement options, or difficulty participating in a mediation, the mediator should explore the circumstances and potential accommodations, modifications or adjustments that would make possible the party’s capacity to comprehend, participate and exercise self-determination. </a:t>
            </a:r>
            <a:r>
              <a:rPr lang="en-US" sz="2000" b="1" dirty="0" smtClean="0"/>
              <a:t>”</a:t>
            </a:r>
          </a:p>
          <a:p>
            <a:endParaRPr lang="en-US" sz="1400" dirty="0" smtClean="0"/>
          </a:p>
          <a:p>
            <a:endParaRPr lang="en-US" sz="1400" dirty="0"/>
          </a:p>
          <a:p>
            <a:r>
              <a:rPr lang="en-US" sz="1400" dirty="0" smtClean="0"/>
              <a:t>Model </a:t>
            </a:r>
            <a:r>
              <a:rPr lang="en-US" sz="1400" dirty="0"/>
              <a:t>Standards of Conduct for Mediators, approved by the American Arbitrators Association (AAA), the American Bar Association (ABA), and the Association for Conflict Resolution (ACR)</a:t>
            </a:r>
            <a:endParaRPr lang="en-US" sz="1400" b="1" dirty="0"/>
          </a:p>
          <a:p>
            <a:endParaRPr lang="en-US" dirty="0"/>
          </a:p>
        </p:txBody>
      </p:sp>
      <p:pic>
        <p:nvPicPr>
          <p:cNvPr id="7" name="Picture 6" descr="round table.jpg"/>
          <p:cNvPicPr>
            <a:picLocks noChangeAspect="1"/>
          </p:cNvPicPr>
          <p:nvPr/>
        </p:nvPicPr>
        <p:blipFill>
          <a:blip r:embed="rId3"/>
          <a:stretch>
            <a:fillRect/>
          </a:stretch>
        </p:blipFill>
        <p:spPr>
          <a:xfrm>
            <a:off x="4857752" y="3929066"/>
            <a:ext cx="3834862" cy="250033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 descr="93_2 exported images_2.eps"/>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4" name="Picture 2" descr="Elsbeth &quot;Betty&quot; Dyke"/>
          <p:cNvPicPr>
            <a:picLocks noChangeAspect="1" noChangeArrowheads="1"/>
          </p:cNvPicPr>
          <p:nvPr/>
        </p:nvPicPr>
        <p:blipFill>
          <a:blip r:embed="rId3"/>
          <a:srcRect/>
          <a:stretch>
            <a:fillRect/>
          </a:stretch>
        </p:blipFill>
        <p:spPr bwMode="auto">
          <a:xfrm>
            <a:off x="5429256" y="1500174"/>
            <a:ext cx="3009900" cy="4010026"/>
          </a:xfrm>
          <a:prstGeom prst="rect">
            <a:avLst/>
          </a:prstGeom>
          <a:noFill/>
        </p:spPr>
      </p:pic>
      <p:sp>
        <p:nvSpPr>
          <p:cNvPr id="5" name="TextBox 4"/>
          <p:cNvSpPr txBox="1"/>
          <p:nvPr/>
        </p:nvSpPr>
        <p:spPr>
          <a:xfrm>
            <a:off x="2500298" y="714356"/>
            <a:ext cx="6000792" cy="523220"/>
          </a:xfrm>
          <a:prstGeom prst="rect">
            <a:avLst/>
          </a:prstGeom>
          <a:noFill/>
        </p:spPr>
        <p:txBody>
          <a:bodyPr wrap="square" rtlCol="0">
            <a:spAutoFit/>
          </a:bodyPr>
          <a:lstStyle/>
          <a:p>
            <a:pPr algn="r"/>
            <a:r>
              <a:rPr lang="en-AU" sz="2800" b="1" i="1" dirty="0" smtClean="0"/>
              <a:t>Nicholson v </a:t>
            </a:r>
            <a:r>
              <a:rPr lang="en-AU" sz="2800" b="1" i="1" dirty="0" err="1" smtClean="0"/>
              <a:t>Knaggs</a:t>
            </a:r>
            <a:r>
              <a:rPr lang="en-AU" sz="2800" b="1" i="1" dirty="0" smtClean="0"/>
              <a:t> </a:t>
            </a:r>
            <a:r>
              <a:rPr lang="en-AU" sz="2800" b="1" dirty="0" smtClean="0"/>
              <a:t>[2009] VSC 64</a:t>
            </a:r>
          </a:p>
        </p:txBody>
      </p:sp>
      <p:sp>
        <p:nvSpPr>
          <p:cNvPr id="6" name="TextBox 5"/>
          <p:cNvSpPr txBox="1"/>
          <p:nvPr/>
        </p:nvSpPr>
        <p:spPr>
          <a:xfrm>
            <a:off x="5715008" y="5715016"/>
            <a:ext cx="2714644" cy="461665"/>
          </a:xfrm>
          <a:prstGeom prst="rect">
            <a:avLst/>
          </a:prstGeom>
          <a:noFill/>
        </p:spPr>
        <p:txBody>
          <a:bodyPr wrap="square" rtlCol="0">
            <a:spAutoFit/>
          </a:bodyPr>
          <a:lstStyle/>
          <a:p>
            <a:pPr algn="r"/>
            <a:r>
              <a:rPr lang="en-AU" sz="800" dirty="0" smtClean="0"/>
              <a:t>Betty Dyke: http://www.news.com.au/breaking-news/charities-win-in-15m-elsbeth-betty-dyke-estate-saga/story-e6frfkp9-1226013990416</a:t>
            </a:r>
            <a:endParaRPr lang="en-US" sz="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 descr="93_2 exported images_2.eps"/>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TextBox 3"/>
          <p:cNvSpPr txBox="1"/>
          <p:nvPr/>
        </p:nvSpPr>
        <p:spPr>
          <a:xfrm>
            <a:off x="571472" y="428604"/>
            <a:ext cx="4857784" cy="5262979"/>
          </a:xfrm>
          <a:prstGeom prst="rect">
            <a:avLst/>
          </a:prstGeom>
          <a:noFill/>
        </p:spPr>
        <p:txBody>
          <a:bodyPr wrap="square" rtlCol="0">
            <a:spAutoFit/>
          </a:bodyPr>
          <a:lstStyle/>
          <a:p>
            <a:pPr>
              <a:buFont typeface="Arial" pitchFamily="34" charset="0"/>
              <a:buNone/>
            </a:pPr>
            <a:r>
              <a:rPr lang="en-AU" sz="2400" dirty="0" err="1" smtClean="0"/>
              <a:t>Elsbeth</a:t>
            </a:r>
            <a:r>
              <a:rPr lang="en-AU" sz="2400" dirty="0" smtClean="0"/>
              <a:t> “Betty” Jean Dyke</a:t>
            </a:r>
          </a:p>
          <a:p>
            <a:pPr>
              <a:buFont typeface="Arial" pitchFamily="34" charset="0"/>
              <a:buChar char="·"/>
            </a:pPr>
            <a:r>
              <a:rPr lang="en-AU" sz="2400" dirty="0" smtClean="0"/>
              <a:t>Born in 1920, died 2004</a:t>
            </a:r>
          </a:p>
          <a:p>
            <a:pPr>
              <a:buFont typeface="Arial" pitchFamily="34" charset="0"/>
              <a:buChar char="·"/>
            </a:pPr>
            <a:r>
              <a:rPr lang="en-AU" sz="2400" dirty="0" smtClean="0"/>
              <a:t>No brothers, sisters or children</a:t>
            </a:r>
          </a:p>
          <a:p>
            <a:pPr>
              <a:buFont typeface="Arial" pitchFamily="34" charset="0"/>
              <a:buChar char="·"/>
            </a:pPr>
            <a:r>
              <a:rPr lang="en-AU" sz="2400" dirty="0" smtClean="0"/>
              <a:t>Loved and cared for by family and neighbours</a:t>
            </a:r>
          </a:p>
          <a:p>
            <a:pPr>
              <a:buFont typeface="Arial" pitchFamily="34" charset="0"/>
              <a:buChar char="·"/>
            </a:pPr>
            <a:r>
              <a:rPr lang="en-AU" sz="2400" dirty="0" smtClean="0"/>
              <a:t>Owner of substantial property</a:t>
            </a:r>
          </a:p>
          <a:p>
            <a:pPr>
              <a:buFont typeface="Arial" pitchFamily="34" charset="0"/>
              <a:buChar char="·"/>
            </a:pPr>
            <a:r>
              <a:rPr lang="en-AU" sz="2400" dirty="0" smtClean="0"/>
              <a:t>Lover of animals</a:t>
            </a:r>
          </a:p>
          <a:p>
            <a:pPr>
              <a:buFont typeface="Arial" pitchFamily="34" charset="0"/>
              <a:buChar char="·"/>
            </a:pPr>
            <a:r>
              <a:rPr lang="en-AU" sz="2400" dirty="0" smtClean="0"/>
              <a:t>Independent</a:t>
            </a:r>
          </a:p>
          <a:p>
            <a:pPr>
              <a:buFont typeface="Arial" pitchFamily="34" charset="0"/>
              <a:buChar char="·"/>
            </a:pPr>
            <a:r>
              <a:rPr lang="en-AU" sz="2400" dirty="0" smtClean="0"/>
              <a:t>Suffered</a:t>
            </a:r>
            <a:r>
              <a:rPr lang="en-AU" sz="2400" baseline="0" dirty="0" smtClean="0"/>
              <a:t> with scoliosis and the effects of </a:t>
            </a:r>
            <a:r>
              <a:rPr lang="en-AU" sz="2400" baseline="0" dirty="0" err="1" smtClean="0"/>
              <a:t>Alzheimers</a:t>
            </a:r>
            <a:r>
              <a:rPr lang="en-AU" sz="2400" baseline="0" dirty="0" smtClean="0"/>
              <a:t> in her later years</a:t>
            </a:r>
          </a:p>
          <a:p>
            <a:pPr>
              <a:buFont typeface="Arial" pitchFamily="34" charset="0"/>
              <a:buChar char="·"/>
            </a:pPr>
            <a:r>
              <a:rPr lang="en-AU" sz="2400" baseline="0" dirty="0" smtClean="0"/>
              <a:t>34 trial days and 2 mediations</a:t>
            </a:r>
          </a:p>
          <a:p>
            <a:pPr>
              <a:buFont typeface="Arial" pitchFamily="34" charset="0"/>
              <a:buChar char="·"/>
            </a:pPr>
            <a:r>
              <a:rPr lang="en-AU" sz="2400" baseline="0" dirty="0" smtClean="0"/>
              <a:t>Dispute lasted until 2011</a:t>
            </a:r>
          </a:p>
          <a:p>
            <a:pPr>
              <a:buFont typeface="Arial" pitchFamily="34" charset="0"/>
              <a:buChar char="·"/>
            </a:pPr>
            <a:r>
              <a:rPr lang="en-AU" sz="2400" baseline="0" dirty="0" smtClean="0"/>
              <a:t>Costs of the dispute over $4 mill.</a:t>
            </a:r>
            <a:endParaRPr lang="en-US" sz="2400" dirty="0"/>
          </a:p>
        </p:txBody>
      </p:sp>
      <p:sp>
        <p:nvSpPr>
          <p:cNvPr id="5" name="TextBox 4"/>
          <p:cNvSpPr txBox="1"/>
          <p:nvPr/>
        </p:nvSpPr>
        <p:spPr>
          <a:xfrm>
            <a:off x="5357818" y="5715016"/>
            <a:ext cx="3500462" cy="338554"/>
          </a:xfrm>
          <a:prstGeom prst="rect">
            <a:avLst/>
          </a:prstGeom>
          <a:noFill/>
        </p:spPr>
        <p:txBody>
          <a:bodyPr wrap="square" rtlCol="0">
            <a:spAutoFit/>
          </a:bodyPr>
          <a:lstStyle/>
          <a:p>
            <a:r>
              <a:rPr lang="en-US" sz="800" dirty="0" smtClean="0"/>
              <a:t>http://www.theage.com.au/national/neighbours-win-access-to-elderly-spinsters-will-20090227-8jr0.html</a:t>
            </a:r>
            <a:endParaRPr lang="en-US" sz="800" dirty="0"/>
          </a:p>
        </p:txBody>
      </p:sp>
      <p:pic>
        <p:nvPicPr>
          <p:cNvPr id="6" name="Picture 4" descr="A poster distributed during the battle for Betty Dyke's will."/>
          <p:cNvPicPr>
            <a:picLocks noChangeAspect="1" noChangeArrowheads="1"/>
          </p:cNvPicPr>
          <p:nvPr/>
        </p:nvPicPr>
        <p:blipFill>
          <a:blip r:embed="rId3"/>
          <a:srcRect/>
          <a:stretch>
            <a:fillRect/>
          </a:stretch>
        </p:blipFill>
        <p:spPr bwMode="auto">
          <a:xfrm>
            <a:off x="5357818" y="500042"/>
            <a:ext cx="3381398" cy="507209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93_2 exported images_2.eps"/>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graphicFrame>
        <p:nvGraphicFramePr>
          <p:cNvPr id="4" name="Table 3"/>
          <p:cNvGraphicFramePr>
            <a:graphicFrameLocks noGrp="1"/>
          </p:cNvGraphicFramePr>
          <p:nvPr/>
        </p:nvGraphicFramePr>
        <p:xfrm>
          <a:off x="2786050" y="130961"/>
          <a:ext cx="6143668" cy="6727039"/>
        </p:xfrm>
        <a:graphic>
          <a:graphicData uri="http://schemas.openxmlformats.org/drawingml/2006/table">
            <a:tbl>
              <a:tblPr firstRow="1" bandRow="1">
                <a:tableStyleId>{5C22544A-7EE6-4342-B048-85BDC9FD1C3A}</a:tableStyleId>
              </a:tblPr>
              <a:tblGrid>
                <a:gridCol w="1535917"/>
                <a:gridCol w="1631934"/>
                <a:gridCol w="1439900"/>
                <a:gridCol w="1535917"/>
              </a:tblGrid>
              <a:tr h="386922">
                <a:tc>
                  <a:txBody>
                    <a:bodyPr/>
                    <a:lstStyle/>
                    <a:p>
                      <a:endParaRPr lang="en-US" dirty="0"/>
                    </a:p>
                  </a:txBody>
                  <a:tcPr/>
                </a:tc>
                <a:tc>
                  <a:txBody>
                    <a:bodyPr/>
                    <a:lstStyle/>
                    <a:p>
                      <a:r>
                        <a:rPr lang="en-AU" dirty="0" smtClean="0"/>
                        <a:t>Will 1985</a:t>
                      </a:r>
                      <a:endParaRPr lang="en-US" dirty="0"/>
                    </a:p>
                  </a:txBody>
                  <a:tcPr/>
                </a:tc>
                <a:tc>
                  <a:txBody>
                    <a:bodyPr/>
                    <a:lstStyle/>
                    <a:p>
                      <a:r>
                        <a:rPr lang="en-AU" dirty="0" smtClean="0"/>
                        <a:t>Will 1999</a:t>
                      </a:r>
                      <a:endParaRPr lang="en-US" dirty="0"/>
                    </a:p>
                  </a:txBody>
                  <a:tcPr/>
                </a:tc>
                <a:tc>
                  <a:txBody>
                    <a:bodyPr/>
                    <a:lstStyle/>
                    <a:p>
                      <a:r>
                        <a:rPr lang="en-AU" dirty="0" smtClean="0"/>
                        <a:t>Will 2001</a:t>
                      </a:r>
                      <a:endParaRPr lang="en-US" dirty="0"/>
                    </a:p>
                  </a:txBody>
                  <a:tcPr/>
                </a:tc>
              </a:tr>
              <a:tr h="667839">
                <a:tc>
                  <a:txBody>
                    <a:bodyPr/>
                    <a:lstStyle/>
                    <a:p>
                      <a:r>
                        <a:rPr lang="en-AU" sz="1200" dirty="0" smtClean="0"/>
                        <a:t>Executor</a:t>
                      </a:r>
                      <a:endParaRPr lang="en-US" sz="1200" dirty="0"/>
                    </a:p>
                  </a:txBody>
                  <a:tcPr/>
                </a:tc>
                <a:tc>
                  <a:txBody>
                    <a:bodyPr/>
                    <a:lstStyle/>
                    <a:p>
                      <a:r>
                        <a:rPr lang="en-AU" sz="1200" dirty="0" smtClean="0"/>
                        <a:t>National Trustees Executors &amp; Agency</a:t>
                      </a:r>
                      <a:endParaRPr lang="en-US" sz="1200" dirty="0"/>
                    </a:p>
                  </a:txBody>
                  <a:tcPr/>
                </a:tc>
                <a:tc>
                  <a:txBody>
                    <a:bodyPr/>
                    <a:lstStyle/>
                    <a:p>
                      <a:r>
                        <a:rPr lang="en-AU" sz="1200" dirty="0" smtClean="0"/>
                        <a:t>Mr</a:t>
                      </a:r>
                      <a:r>
                        <a:rPr lang="en-AU" sz="1200" baseline="0" dirty="0" smtClean="0"/>
                        <a:t> </a:t>
                      </a:r>
                      <a:r>
                        <a:rPr lang="en-AU" sz="1200" dirty="0" err="1" smtClean="0"/>
                        <a:t>Wadeson</a:t>
                      </a:r>
                      <a:endParaRPr lang="en-AU" sz="1200" dirty="0" smtClean="0"/>
                    </a:p>
                    <a:p>
                      <a:r>
                        <a:rPr lang="en-AU" sz="1200" dirty="0" smtClean="0"/>
                        <a:t>Accountant, Mr </a:t>
                      </a:r>
                      <a:r>
                        <a:rPr lang="en-AU" sz="1200" dirty="0" err="1" smtClean="0"/>
                        <a:t>Moffatt</a:t>
                      </a:r>
                      <a:r>
                        <a:rPr lang="en-AU" sz="1200" dirty="0" smtClean="0"/>
                        <a:t> solicitor</a:t>
                      </a:r>
                      <a:endParaRPr lang="en-US" sz="1200" dirty="0"/>
                    </a:p>
                  </a:txBody>
                  <a:tcPr/>
                </a:tc>
                <a:tc>
                  <a:txBody>
                    <a:bodyPr/>
                    <a:lstStyle/>
                    <a:p>
                      <a:r>
                        <a:rPr lang="en-AU" sz="1200" dirty="0" smtClean="0"/>
                        <a:t>Gary Smith, Robert Allen, Tim </a:t>
                      </a:r>
                      <a:r>
                        <a:rPr lang="en-AU" sz="1200" dirty="0" err="1" smtClean="0"/>
                        <a:t>Knaggs</a:t>
                      </a:r>
                      <a:r>
                        <a:rPr lang="en-AU" sz="1200" dirty="0" smtClean="0"/>
                        <a:t> &amp;</a:t>
                      </a:r>
                      <a:r>
                        <a:rPr lang="en-AU" sz="1200" baseline="0" dirty="0" smtClean="0"/>
                        <a:t> Brian </a:t>
                      </a:r>
                      <a:r>
                        <a:rPr lang="en-AU" sz="1200" baseline="0" dirty="0" err="1" smtClean="0"/>
                        <a:t>Kollias</a:t>
                      </a:r>
                      <a:r>
                        <a:rPr lang="en-AU" sz="1200" baseline="0" dirty="0" smtClean="0"/>
                        <a:t> solicitor</a:t>
                      </a:r>
                      <a:endParaRPr lang="en-US" sz="1200" dirty="0"/>
                    </a:p>
                  </a:txBody>
                  <a:tcPr/>
                </a:tc>
              </a:tr>
              <a:tr h="364550">
                <a:tc>
                  <a:txBody>
                    <a:bodyPr/>
                    <a:lstStyle/>
                    <a:p>
                      <a:r>
                        <a:rPr lang="en-AU" sz="1200" dirty="0" smtClean="0"/>
                        <a:t>Peninsula animal aid</a:t>
                      </a:r>
                      <a:endParaRPr lang="en-US" sz="1200" dirty="0"/>
                    </a:p>
                  </a:txBody>
                  <a:tcPr/>
                </a:tc>
                <a:tc>
                  <a:txBody>
                    <a:bodyPr/>
                    <a:lstStyle/>
                    <a:p>
                      <a:r>
                        <a:rPr lang="en-AU" sz="1200" dirty="0" smtClean="0"/>
                        <a:t>$200,000</a:t>
                      </a:r>
                      <a:endParaRPr lang="en-US" sz="1200" dirty="0"/>
                    </a:p>
                  </a:txBody>
                  <a:tcPr/>
                </a:tc>
                <a:tc>
                  <a:txBody>
                    <a:bodyPr/>
                    <a:lstStyle/>
                    <a:p>
                      <a:r>
                        <a:rPr lang="en-AU" sz="1200" dirty="0" smtClean="0"/>
                        <a:t>$0</a:t>
                      </a:r>
                      <a:endParaRPr lang="en-US" sz="1200" dirty="0"/>
                    </a:p>
                  </a:txBody>
                  <a:tcPr/>
                </a:tc>
                <a:tc>
                  <a:txBody>
                    <a:bodyPr/>
                    <a:lstStyle/>
                    <a:p>
                      <a:r>
                        <a:rPr lang="en-AU" sz="1200" dirty="0" smtClean="0"/>
                        <a:t>$0</a:t>
                      </a:r>
                      <a:endParaRPr lang="en-US" sz="1200" dirty="0"/>
                    </a:p>
                  </a:txBody>
                  <a:tcPr/>
                </a:tc>
              </a:tr>
              <a:tr h="496759">
                <a:tc>
                  <a:txBody>
                    <a:bodyPr/>
                    <a:lstStyle/>
                    <a:p>
                      <a:r>
                        <a:rPr lang="en-AU" sz="1200" dirty="0" smtClean="0"/>
                        <a:t>Cat Protection Society</a:t>
                      </a:r>
                      <a:endParaRPr lang="en-US" sz="1200" dirty="0"/>
                    </a:p>
                  </a:txBody>
                  <a:tcPr/>
                </a:tc>
                <a:tc>
                  <a:txBody>
                    <a:bodyPr/>
                    <a:lstStyle/>
                    <a:p>
                      <a:r>
                        <a:rPr lang="en-AU" sz="1200" dirty="0" smtClean="0"/>
                        <a:t>$20, 000</a:t>
                      </a:r>
                      <a:endParaRPr lang="en-US" sz="1200" dirty="0"/>
                    </a:p>
                  </a:txBody>
                  <a:tcPr/>
                </a:tc>
                <a:tc>
                  <a:txBody>
                    <a:bodyPr/>
                    <a:lstStyle/>
                    <a:p>
                      <a:r>
                        <a:rPr lang="en-AU" sz="1200" dirty="0" smtClean="0"/>
                        <a:t>$50,000</a:t>
                      </a:r>
                      <a:endParaRPr lang="en-US" sz="1200" dirty="0"/>
                    </a:p>
                  </a:txBody>
                  <a:tcPr/>
                </a:tc>
                <a:tc>
                  <a:txBody>
                    <a:bodyPr/>
                    <a:lstStyle/>
                    <a:p>
                      <a:r>
                        <a:rPr lang="en-AU" sz="1200" dirty="0" smtClean="0"/>
                        <a:t>$10,000</a:t>
                      </a:r>
                      <a:endParaRPr lang="en-US" sz="1200" dirty="0"/>
                    </a:p>
                  </a:txBody>
                  <a:tcPr/>
                </a:tc>
              </a:tr>
              <a:tr h="386922">
                <a:tc>
                  <a:txBody>
                    <a:bodyPr/>
                    <a:lstStyle/>
                    <a:p>
                      <a:r>
                        <a:rPr lang="en-AU" sz="1200" dirty="0" smtClean="0"/>
                        <a:t>Blue Cross Animal</a:t>
                      </a:r>
                      <a:endParaRPr lang="en-US" sz="1200" dirty="0"/>
                    </a:p>
                  </a:txBody>
                  <a:tcPr/>
                </a:tc>
                <a:tc>
                  <a:txBody>
                    <a:bodyPr/>
                    <a:lstStyle/>
                    <a:p>
                      <a:r>
                        <a:rPr lang="en-AU" sz="1200" dirty="0" smtClean="0"/>
                        <a:t>$30,000</a:t>
                      </a:r>
                      <a:endParaRPr lang="en-US" sz="1200" dirty="0"/>
                    </a:p>
                  </a:txBody>
                  <a:tcPr/>
                </a:tc>
                <a:tc>
                  <a:txBody>
                    <a:bodyPr/>
                    <a:lstStyle/>
                    <a:p>
                      <a:r>
                        <a:rPr lang="en-AU" sz="1200" dirty="0" smtClean="0"/>
                        <a:t>$0</a:t>
                      </a:r>
                      <a:endParaRPr lang="en-US" sz="1200" dirty="0"/>
                    </a:p>
                  </a:txBody>
                  <a:tcPr/>
                </a:tc>
                <a:tc>
                  <a:txBody>
                    <a:bodyPr/>
                    <a:lstStyle/>
                    <a:p>
                      <a:r>
                        <a:rPr lang="en-AU" sz="1200" dirty="0" smtClean="0"/>
                        <a:t>$0</a:t>
                      </a:r>
                      <a:endParaRPr lang="en-US" sz="1200" dirty="0"/>
                    </a:p>
                  </a:txBody>
                  <a:tcPr/>
                </a:tc>
              </a:tr>
              <a:tr h="386922">
                <a:tc>
                  <a:txBody>
                    <a:bodyPr/>
                    <a:lstStyle/>
                    <a:p>
                      <a:r>
                        <a:rPr lang="en-AU" sz="1200" dirty="0" smtClean="0"/>
                        <a:t>RSPCA</a:t>
                      </a:r>
                      <a:endParaRPr lang="en-US" sz="1200" dirty="0"/>
                    </a:p>
                  </a:txBody>
                  <a:tcPr/>
                </a:tc>
                <a:tc>
                  <a:txBody>
                    <a:bodyPr/>
                    <a:lstStyle/>
                    <a:p>
                      <a:r>
                        <a:rPr lang="en-AU" sz="1200" dirty="0" smtClean="0"/>
                        <a:t>$0</a:t>
                      </a:r>
                      <a:endParaRPr lang="en-US" sz="1200" dirty="0"/>
                    </a:p>
                  </a:txBody>
                  <a:tcPr/>
                </a:tc>
                <a:tc>
                  <a:txBody>
                    <a:bodyPr/>
                    <a:lstStyle/>
                    <a:p>
                      <a:r>
                        <a:rPr lang="en-AU" sz="1200" dirty="0" smtClean="0"/>
                        <a:t>$100,000</a:t>
                      </a:r>
                      <a:endParaRPr lang="en-US" sz="1200" dirty="0"/>
                    </a:p>
                  </a:txBody>
                  <a:tcPr/>
                </a:tc>
                <a:tc>
                  <a:txBody>
                    <a:bodyPr/>
                    <a:lstStyle/>
                    <a:p>
                      <a:r>
                        <a:rPr lang="en-AU" sz="1200" dirty="0" smtClean="0"/>
                        <a:t>$100,000</a:t>
                      </a:r>
                      <a:endParaRPr lang="en-US" sz="1200" dirty="0"/>
                    </a:p>
                  </a:txBody>
                  <a:tcPr/>
                </a:tc>
              </a:tr>
              <a:tr h="574502">
                <a:tc>
                  <a:txBody>
                    <a:bodyPr/>
                    <a:lstStyle/>
                    <a:p>
                      <a:r>
                        <a:rPr lang="en-AU" sz="1200" dirty="0" smtClean="0"/>
                        <a:t>Denise and</a:t>
                      </a:r>
                      <a:r>
                        <a:rPr lang="en-AU" sz="1200" baseline="0" dirty="0" smtClean="0"/>
                        <a:t> Tim </a:t>
                      </a:r>
                      <a:r>
                        <a:rPr lang="en-AU" sz="1200" baseline="0" dirty="0" err="1" smtClean="0"/>
                        <a:t>Knaggs</a:t>
                      </a:r>
                      <a:endParaRPr lang="en-US" sz="1200" dirty="0"/>
                    </a:p>
                  </a:txBody>
                  <a:tcPr/>
                </a:tc>
                <a:tc>
                  <a:txBody>
                    <a:bodyPr/>
                    <a:lstStyle/>
                    <a:p>
                      <a:r>
                        <a:rPr lang="en-AU" sz="1200" dirty="0" smtClean="0"/>
                        <a:t>$20,000 Denise only</a:t>
                      </a:r>
                      <a:endParaRPr lang="en-US" sz="1200" dirty="0"/>
                    </a:p>
                  </a:txBody>
                  <a:tcPr/>
                </a:tc>
                <a:tc>
                  <a:txBody>
                    <a:bodyPr/>
                    <a:lstStyle/>
                    <a:p>
                      <a:r>
                        <a:rPr lang="en-AU" sz="1200" dirty="0" smtClean="0"/>
                        <a:t>1/3 residuary</a:t>
                      </a:r>
                      <a:endParaRPr lang="en-US" sz="1200" dirty="0"/>
                    </a:p>
                  </a:txBody>
                  <a:tcPr/>
                </a:tc>
                <a:tc>
                  <a:txBody>
                    <a:bodyPr/>
                    <a:lstStyle/>
                    <a:p>
                      <a:r>
                        <a:rPr lang="en-AU" sz="1200" dirty="0" smtClean="0"/>
                        <a:t>1/3 residuary</a:t>
                      </a:r>
                      <a:endParaRPr lang="en-US" sz="1200" dirty="0"/>
                    </a:p>
                  </a:txBody>
                  <a:tcPr/>
                </a:tc>
              </a:tr>
              <a:tr h="540632">
                <a:tc>
                  <a:txBody>
                    <a:bodyPr/>
                    <a:lstStyle/>
                    <a:p>
                      <a:r>
                        <a:rPr lang="en-AU" sz="1200" dirty="0" smtClean="0"/>
                        <a:t>Robert &amp; Sandra Allen</a:t>
                      </a:r>
                      <a:endParaRPr lang="en-US" sz="1200" dirty="0"/>
                    </a:p>
                  </a:txBody>
                  <a:tcPr/>
                </a:tc>
                <a:tc>
                  <a:txBody>
                    <a:bodyPr/>
                    <a:lstStyle/>
                    <a:p>
                      <a:r>
                        <a:rPr lang="en-AU" sz="1200" dirty="0" smtClean="0"/>
                        <a:t>$20,000</a:t>
                      </a:r>
                      <a:endParaRPr lang="en-US" sz="1200" dirty="0"/>
                    </a:p>
                  </a:txBody>
                  <a:tcPr/>
                </a:tc>
                <a:tc>
                  <a:txBody>
                    <a:bodyPr/>
                    <a:lstStyle/>
                    <a:p>
                      <a:r>
                        <a:rPr lang="en-AU" sz="1200" dirty="0" smtClean="0"/>
                        <a:t>1/3 residual</a:t>
                      </a:r>
                      <a:endParaRPr lang="en-US" sz="1200" dirty="0"/>
                    </a:p>
                  </a:txBody>
                  <a:tcPr/>
                </a:tc>
                <a:tc>
                  <a:txBody>
                    <a:bodyPr/>
                    <a:lstStyle/>
                    <a:p>
                      <a:r>
                        <a:rPr lang="en-AU" sz="1200" dirty="0" smtClean="0"/>
                        <a:t>1/3 residual</a:t>
                      </a:r>
                      <a:endParaRPr lang="en-US" sz="1200" dirty="0"/>
                    </a:p>
                  </a:txBody>
                  <a:tcPr/>
                </a:tc>
              </a:tr>
              <a:tr h="310955">
                <a:tc>
                  <a:txBody>
                    <a:bodyPr/>
                    <a:lstStyle/>
                    <a:p>
                      <a:r>
                        <a:rPr lang="en-AU" sz="1200" dirty="0" smtClean="0"/>
                        <a:t>Gary and Diane Smith</a:t>
                      </a:r>
                      <a:endParaRPr lang="en-US" sz="1200" dirty="0"/>
                    </a:p>
                  </a:txBody>
                  <a:tcPr/>
                </a:tc>
                <a:tc>
                  <a:txBody>
                    <a:bodyPr/>
                    <a:lstStyle/>
                    <a:p>
                      <a:r>
                        <a:rPr lang="en-AU" sz="1200" dirty="0" smtClean="0"/>
                        <a:t>$40,000</a:t>
                      </a:r>
                      <a:endParaRPr lang="en-US" sz="1200" dirty="0"/>
                    </a:p>
                  </a:txBody>
                  <a:tcPr/>
                </a:tc>
                <a:tc>
                  <a:txBody>
                    <a:bodyPr/>
                    <a:lstStyle/>
                    <a:p>
                      <a:r>
                        <a:rPr lang="en-AU" sz="1200" dirty="0" smtClean="0"/>
                        <a:t>1/3 residuary</a:t>
                      </a:r>
                      <a:endParaRPr lang="en-US" sz="1200" dirty="0"/>
                    </a:p>
                  </a:txBody>
                  <a:tcPr/>
                </a:tc>
                <a:tc>
                  <a:txBody>
                    <a:bodyPr/>
                    <a:lstStyle/>
                    <a:p>
                      <a:r>
                        <a:rPr lang="en-AU" sz="1200" dirty="0" smtClean="0"/>
                        <a:t>1/3 residuary</a:t>
                      </a:r>
                      <a:endParaRPr lang="en-US" sz="1200" dirty="0"/>
                    </a:p>
                  </a:txBody>
                  <a:tcPr/>
                </a:tc>
              </a:tr>
              <a:tr h="425794">
                <a:tc>
                  <a:txBody>
                    <a:bodyPr/>
                    <a:lstStyle/>
                    <a:p>
                      <a:r>
                        <a:rPr lang="en-AU" sz="1200" dirty="0" smtClean="0"/>
                        <a:t>John</a:t>
                      </a:r>
                      <a:r>
                        <a:rPr lang="en-AU" sz="1200" baseline="0" dirty="0" smtClean="0"/>
                        <a:t> and Judy Bailey</a:t>
                      </a:r>
                      <a:endParaRPr lang="en-US" sz="1200" dirty="0"/>
                    </a:p>
                  </a:txBody>
                  <a:tcPr/>
                </a:tc>
                <a:tc>
                  <a:txBody>
                    <a:bodyPr/>
                    <a:lstStyle/>
                    <a:p>
                      <a:r>
                        <a:rPr lang="en-AU" sz="1200" dirty="0" smtClean="0"/>
                        <a:t>$30,000</a:t>
                      </a:r>
                      <a:endParaRPr lang="en-US" sz="1200" dirty="0"/>
                    </a:p>
                  </a:txBody>
                  <a:tcPr/>
                </a:tc>
                <a:tc>
                  <a:txBody>
                    <a:bodyPr/>
                    <a:lstStyle/>
                    <a:p>
                      <a:r>
                        <a:rPr lang="en-AU" sz="1200" dirty="0" smtClean="0"/>
                        <a:t>$60,000</a:t>
                      </a:r>
                      <a:endParaRPr lang="en-US" sz="1200" dirty="0"/>
                    </a:p>
                  </a:txBody>
                  <a:tcPr/>
                </a:tc>
                <a:tc>
                  <a:txBody>
                    <a:bodyPr/>
                    <a:lstStyle/>
                    <a:p>
                      <a:r>
                        <a:rPr lang="en-AU" sz="1200" dirty="0" smtClean="0"/>
                        <a:t>$20,000</a:t>
                      </a:r>
                      <a:endParaRPr lang="en-US" sz="1200" dirty="0"/>
                    </a:p>
                  </a:txBody>
                  <a:tcPr/>
                </a:tc>
              </a:tr>
              <a:tr h="386922">
                <a:tc>
                  <a:txBody>
                    <a:bodyPr/>
                    <a:lstStyle/>
                    <a:p>
                      <a:r>
                        <a:rPr lang="en-AU" sz="1200" dirty="0" smtClean="0"/>
                        <a:t>Julie Nicholson</a:t>
                      </a:r>
                      <a:endParaRPr lang="en-US" sz="1200" dirty="0"/>
                    </a:p>
                  </a:txBody>
                  <a:tcPr/>
                </a:tc>
                <a:tc>
                  <a:txBody>
                    <a:bodyPr/>
                    <a:lstStyle/>
                    <a:p>
                      <a:r>
                        <a:rPr lang="en-AU" sz="1200" dirty="0" smtClean="0"/>
                        <a:t>$0</a:t>
                      </a:r>
                      <a:endParaRPr lang="en-US" sz="1200" dirty="0"/>
                    </a:p>
                  </a:txBody>
                  <a:tcPr/>
                </a:tc>
                <a:tc>
                  <a:txBody>
                    <a:bodyPr/>
                    <a:lstStyle/>
                    <a:p>
                      <a:r>
                        <a:rPr lang="en-AU" sz="1200" dirty="0" smtClean="0"/>
                        <a:t>$10,000</a:t>
                      </a:r>
                      <a:endParaRPr lang="en-US" sz="1200" dirty="0"/>
                    </a:p>
                  </a:txBody>
                  <a:tcPr/>
                </a:tc>
                <a:tc>
                  <a:txBody>
                    <a:bodyPr/>
                    <a:lstStyle/>
                    <a:p>
                      <a:r>
                        <a:rPr lang="en-AU" sz="1200" dirty="0" smtClean="0"/>
                        <a:t>$0</a:t>
                      </a:r>
                      <a:endParaRPr lang="en-US" sz="1200" dirty="0"/>
                    </a:p>
                  </a:txBody>
                  <a:tcPr/>
                </a:tc>
              </a:tr>
              <a:tr h="635847">
                <a:tc>
                  <a:txBody>
                    <a:bodyPr/>
                    <a:lstStyle/>
                    <a:p>
                      <a:r>
                        <a:rPr lang="en-AU" sz="1200" dirty="0" smtClean="0"/>
                        <a:t>Residual estate</a:t>
                      </a:r>
                      <a:endParaRPr lang="en-US" sz="1200" dirty="0"/>
                    </a:p>
                  </a:txBody>
                  <a:tcPr/>
                </a:tc>
                <a:tc>
                  <a:txBody>
                    <a:bodyPr/>
                    <a:lstStyle/>
                    <a:p>
                      <a:r>
                        <a:rPr lang="en-AU" sz="1200" dirty="0" smtClean="0"/>
                        <a:t>Animal welfare,</a:t>
                      </a:r>
                      <a:r>
                        <a:rPr lang="en-AU" sz="1200" baseline="0" dirty="0" smtClean="0"/>
                        <a:t> </a:t>
                      </a:r>
                      <a:r>
                        <a:rPr lang="en-AU" sz="1200" dirty="0" smtClean="0"/>
                        <a:t>charities for disabled</a:t>
                      </a:r>
                      <a:endParaRPr lang="en-US" sz="1200" dirty="0"/>
                    </a:p>
                  </a:txBody>
                  <a:tcPr/>
                </a:tc>
                <a:tc>
                  <a:txBody>
                    <a:bodyPr/>
                    <a:lstStyle/>
                    <a:p>
                      <a:r>
                        <a:rPr lang="en-AU" sz="1200" dirty="0" err="1" smtClean="0"/>
                        <a:t>Knaggs</a:t>
                      </a:r>
                      <a:r>
                        <a:rPr lang="en-AU" sz="1200" dirty="0" smtClean="0"/>
                        <a:t>, Allen and Smith</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200" dirty="0" err="1" smtClean="0"/>
                        <a:t>Knaggs</a:t>
                      </a:r>
                      <a:r>
                        <a:rPr lang="en-AU" sz="1200" dirty="0" smtClean="0"/>
                        <a:t>, Allen and Smith</a:t>
                      </a:r>
                      <a:endParaRPr lang="en-US" sz="1200" dirty="0" smtClean="0"/>
                    </a:p>
                    <a:p>
                      <a:endParaRPr lang="en-US" sz="1200" dirty="0"/>
                    </a:p>
                  </a:txBody>
                  <a:tcPr/>
                </a:tc>
              </a:tr>
              <a:tr h="1150581">
                <a:tc>
                  <a:txBody>
                    <a:bodyPr/>
                    <a:lstStyle/>
                    <a:p>
                      <a:r>
                        <a:rPr lang="en-AU" sz="1400" dirty="0" smtClean="0"/>
                        <a:t>Findings</a:t>
                      </a:r>
                      <a:endParaRPr lang="en-US" sz="1400" dirty="0"/>
                    </a:p>
                  </a:txBody>
                  <a:tcPr/>
                </a:tc>
                <a:tc>
                  <a:txBody>
                    <a:bodyPr/>
                    <a:lstStyle/>
                    <a:p>
                      <a:r>
                        <a:rPr lang="en-AU" sz="1200" dirty="0" smtClean="0"/>
                        <a:t>Valid will – would be upheld if 1999 and 2001 wills</a:t>
                      </a:r>
                      <a:r>
                        <a:rPr lang="en-AU" sz="1200" baseline="0" dirty="0" smtClean="0"/>
                        <a:t> not valid</a:t>
                      </a:r>
                      <a:endParaRPr lang="en-US" sz="1200" dirty="0"/>
                    </a:p>
                  </a:txBody>
                  <a:tcPr/>
                </a:tc>
                <a:tc>
                  <a:txBody>
                    <a:bodyPr/>
                    <a:lstStyle/>
                    <a:p>
                      <a:r>
                        <a:rPr lang="en-AU" sz="1400" dirty="0" smtClean="0"/>
                        <a:t>Testamentary</a:t>
                      </a:r>
                      <a:r>
                        <a:rPr lang="en-AU" sz="1400" baseline="0" dirty="0" smtClean="0"/>
                        <a:t> capacity BUT undue influence. </a:t>
                      </a:r>
                    </a:p>
                    <a:p>
                      <a:r>
                        <a:rPr lang="en-AU" sz="1400" baseline="0" dirty="0" smtClean="0"/>
                        <a:t>Tim </a:t>
                      </a:r>
                      <a:r>
                        <a:rPr lang="en-AU" sz="1400" baseline="0" dirty="0" err="1" smtClean="0"/>
                        <a:t>Knaggs</a:t>
                      </a:r>
                      <a:r>
                        <a:rPr lang="en-AU" sz="1400" baseline="0" dirty="0" smtClean="0"/>
                        <a:t> excised</a:t>
                      </a:r>
                      <a:endParaRPr lang="en-US" sz="1400" dirty="0"/>
                    </a:p>
                  </a:txBody>
                  <a:tcPr/>
                </a:tc>
                <a:tc>
                  <a:txBody>
                    <a:bodyPr/>
                    <a:lstStyle/>
                    <a:p>
                      <a:r>
                        <a:rPr lang="en-AU" sz="1200" dirty="0" smtClean="0"/>
                        <a:t>Not valid – Betty lacked testamentary</a:t>
                      </a:r>
                      <a:r>
                        <a:rPr lang="en-AU" sz="1200" baseline="0" dirty="0" smtClean="0"/>
                        <a:t> capacity</a:t>
                      </a: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5" descr="93_2 exported images_2.eps"/>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4" name="Picture 2" descr="http://images.theage.com.au/2009/02/27/399759/PM_knaggs-420x0.jpg"/>
          <p:cNvPicPr>
            <a:picLocks noChangeAspect="1" noChangeArrowheads="1"/>
          </p:cNvPicPr>
          <p:nvPr/>
        </p:nvPicPr>
        <p:blipFill>
          <a:blip r:embed="rId3"/>
          <a:srcRect/>
          <a:stretch>
            <a:fillRect/>
          </a:stretch>
        </p:blipFill>
        <p:spPr bwMode="auto">
          <a:xfrm>
            <a:off x="214282" y="3429000"/>
            <a:ext cx="3286148" cy="2286016"/>
          </a:xfrm>
          <a:prstGeom prst="rect">
            <a:avLst/>
          </a:prstGeom>
          <a:noFill/>
        </p:spPr>
      </p:pic>
      <p:sp>
        <p:nvSpPr>
          <p:cNvPr id="5" name="TextBox 4"/>
          <p:cNvSpPr txBox="1"/>
          <p:nvPr/>
        </p:nvSpPr>
        <p:spPr>
          <a:xfrm>
            <a:off x="214282" y="5786454"/>
            <a:ext cx="4000528" cy="338554"/>
          </a:xfrm>
          <a:prstGeom prst="rect">
            <a:avLst/>
          </a:prstGeom>
          <a:noFill/>
        </p:spPr>
        <p:txBody>
          <a:bodyPr wrap="square" rtlCol="0">
            <a:spAutoFit/>
          </a:bodyPr>
          <a:lstStyle/>
          <a:p>
            <a:r>
              <a:rPr lang="en-US" sz="800" dirty="0" smtClean="0"/>
              <a:t>Timothy and Denise </a:t>
            </a:r>
            <a:r>
              <a:rPr lang="en-US" sz="800" dirty="0" err="1" smtClean="0"/>
              <a:t>Knaggs</a:t>
            </a:r>
            <a:r>
              <a:rPr lang="en-US" sz="800" dirty="0" smtClean="0"/>
              <a:t> - http://www.theage.com.au/national/couple-pressured-vulnerable-woman-to-change-her-will-20090227-8kdb.html</a:t>
            </a:r>
            <a:endParaRPr lang="en-US" sz="800" dirty="0"/>
          </a:p>
        </p:txBody>
      </p:sp>
      <p:pic>
        <p:nvPicPr>
          <p:cNvPr id="6" name="Picture 2" descr="Julie Anne Nicholson and Colin Nicholson. Photo: RICHARD SERONG"/>
          <p:cNvPicPr>
            <a:picLocks noChangeAspect="1" noChangeArrowheads="1"/>
          </p:cNvPicPr>
          <p:nvPr/>
        </p:nvPicPr>
        <p:blipFill>
          <a:blip r:embed="rId4"/>
          <a:srcRect/>
          <a:stretch>
            <a:fillRect/>
          </a:stretch>
        </p:blipFill>
        <p:spPr bwMode="auto">
          <a:xfrm>
            <a:off x="214282" y="428604"/>
            <a:ext cx="3286148" cy="2333626"/>
          </a:xfrm>
          <a:prstGeom prst="rect">
            <a:avLst/>
          </a:prstGeom>
          <a:noFill/>
        </p:spPr>
      </p:pic>
      <p:sp>
        <p:nvSpPr>
          <p:cNvPr id="7" name="TextBox 6"/>
          <p:cNvSpPr txBox="1"/>
          <p:nvPr/>
        </p:nvSpPr>
        <p:spPr>
          <a:xfrm>
            <a:off x="357158" y="2857496"/>
            <a:ext cx="3143272" cy="461665"/>
          </a:xfrm>
          <a:prstGeom prst="rect">
            <a:avLst/>
          </a:prstGeom>
          <a:noFill/>
        </p:spPr>
        <p:txBody>
          <a:bodyPr wrap="square" rtlCol="0">
            <a:spAutoFit/>
          </a:bodyPr>
          <a:lstStyle/>
          <a:p>
            <a:r>
              <a:rPr lang="en-AU" sz="800" dirty="0" smtClean="0"/>
              <a:t>Julie and Colin Nicholson http://mornington-peninsula-leader.whereilive.com.au/news/story/recluse-millionaire-suffered-dementia-relative/</a:t>
            </a:r>
            <a:endParaRPr lang="en-US" sz="800" dirty="0"/>
          </a:p>
        </p:txBody>
      </p:sp>
      <p:sp>
        <p:nvSpPr>
          <p:cNvPr id="8" name="TextBox 7"/>
          <p:cNvSpPr txBox="1"/>
          <p:nvPr/>
        </p:nvSpPr>
        <p:spPr>
          <a:xfrm>
            <a:off x="4071934" y="1214422"/>
            <a:ext cx="3214710" cy="830997"/>
          </a:xfrm>
          <a:prstGeom prst="rect">
            <a:avLst/>
          </a:prstGeom>
          <a:noFill/>
        </p:spPr>
        <p:txBody>
          <a:bodyPr wrap="square" rtlCol="0">
            <a:spAutoFit/>
          </a:bodyPr>
          <a:lstStyle/>
          <a:p>
            <a:r>
              <a:rPr lang="en-AU" sz="2400" dirty="0" smtClean="0"/>
              <a:t>Julie and Colin Nicholson &amp; Ors.</a:t>
            </a:r>
            <a:endParaRPr lang="en-US" sz="2400" dirty="0"/>
          </a:p>
        </p:txBody>
      </p:sp>
      <p:sp>
        <p:nvSpPr>
          <p:cNvPr id="9" name="TextBox 8"/>
          <p:cNvSpPr txBox="1"/>
          <p:nvPr/>
        </p:nvSpPr>
        <p:spPr>
          <a:xfrm>
            <a:off x="4429124" y="3071810"/>
            <a:ext cx="500066" cy="461665"/>
          </a:xfrm>
          <a:prstGeom prst="rect">
            <a:avLst/>
          </a:prstGeom>
          <a:noFill/>
        </p:spPr>
        <p:txBody>
          <a:bodyPr wrap="square" rtlCol="0">
            <a:spAutoFit/>
          </a:bodyPr>
          <a:lstStyle/>
          <a:p>
            <a:r>
              <a:rPr lang="en-AU" dirty="0" smtClean="0"/>
              <a:t>v</a:t>
            </a:r>
            <a:endParaRPr lang="en-US" dirty="0"/>
          </a:p>
        </p:txBody>
      </p:sp>
      <p:sp>
        <p:nvSpPr>
          <p:cNvPr id="10" name="TextBox 9"/>
          <p:cNvSpPr txBox="1"/>
          <p:nvPr/>
        </p:nvSpPr>
        <p:spPr>
          <a:xfrm>
            <a:off x="4143372" y="4357694"/>
            <a:ext cx="3429024" cy="830997"/>
          </a:xfrm>
          <a:prstGeom prst="rect">
            <a:avLst/>
          </a:prstGeom>
          <a:noFill/>
        </p:spPr>
        <p:txBody>
          <a:bodyPr wrap="square" rtlCol="0">
            <a:spAutoFit/>
          </a:bodyPr>
          <a:lstStyle/>
          <a:p>
            <a:r>
              <a:rPr lang="en-AU" sz="2400" dirty="0" smtClean="0"/>
              <a:t>Timothy and Denise </a:t>
            </a:r>
            <a:r>
              <a:rPr lang="en-AU" sz="2400" dirty="0" err="1" smtClean="0"/>
              <a:t>Knaggs</a:t>
            </a:r>
            <a:r>
              <a:rPr lang="en-AU" sz="2400" dirty="0" smtClean="0"/>
              <a:t> &amp; Ors.</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93_2 exported images_2.eps"/>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TextBox 3"/>
          <p:cNvSpPr txBox="1"/>
          <p:nvPr/>
        </p:nvSpPr>
        <p:spPr>
          <a:xfrm>
            <a:off x="571472" y="428604"/>
            <a:ext cx="7929618" cy="1200329"/>
          </a:xfrm>
          <a:prstGeom prst="rect">
            <a:avLst/>
          </a:prstGeom>
          <a:noFill/>
        </p:spPr>
        <p:txBody>
          <a:bodyPr wrap="square" rtlCol="0">
            <a:spAutoFit/>
          </a:bodyPr>
          <a:lstStyle/>
          <a:p>
            <a:r>
              <a:rPr lang="en-US" sz="2400" i="1" kern="1200" dirty="0" smtClean="0">
                <a:solidFill>
                  <a:schemeClr val="tx1"/>
                </a:solidFill>
                <a:latin typeface="Arial" charset="0"/>
                <a:ea typeface="ＭＳ Ｐゴシック" charset="-128"/>
                <a:cs typeface="+mn-cs"/>
              </a:rPr>
              <a:t>United Nations Convention on the Rights of Persons with Disabilities, </a:t>
            </a:r>
            <a:r>
              <a:rPr lang="en-US" sz="2400" kern="1200" dirty="0" smtClean="0">
                <a:solidFill>
                  <a:schemeClr val="tx1"/>
                </a:solidFill>
                <a:latin typeface="Arial" charset="0"/>
                <a:ea typeface="ＭＳ Ｐゴシック" charset="-128"/>
                <a:cs typeface="+mn-cs"/>
              </a:rPr>
              <a:t>opened for signature 30 March 2007, 2515 UNTS 3 (entered into force 3 May 2008)</a:t>
            </a:r>
            <a:endParaRPr lang="en-US" dirty="0"/>
          </a:p>
        </p:txBody>
      </p:sp>
      <p:sp>
        <p:nvSpPr>
          <p:cNvPr id="5" name="TextBox 4"/>
          <p:cNvSpPr txBox="1"/>
          <p:nvPr/>
        </p:nvSpPr>
        <p:spPr>
          <a:xfrm>
            <a:off x="714348" y="2000240"/>
            <a:ext cx="8143932" cy="384720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2000" kern="1200" dirty="0" smtClean="0">
                <a:solidFill>
                  <a:schemeClr val="tx1"/>
                </a:solidFill>
                <a:latin typeface="Arial" charset="0"/>
                <a:ea typeface="ＭＳ Ｐゴシック" charset="-128"/>
                <a:cs typeface="+mn-cs"/>
              </a:rPr>
              <a:t>Art 12 (4) “States Parties shall ensure that all measures that relate to the </a:t>
            </a:r>
            <a:r>
              <a:rPr lang="en-US" sz="2000" b="1" kern="1200" dirty="0" smtClean="0">
                <a:solidFill>
                  <a:schemeClr val="tx1"/>
                </a:solidFill>
                <a:latin typeface="Arial" charset="0"/>
                <a:ea typeface="ＭＳ Ｐゴシック" charset="-128"/>
                <a:cs typeface="+mn-cs"/>
              </a:rPr>
              <a:t>exercise of legal capacity </a:t>
            </a:r>
            <a:r>
              <a:rPr lang="en-US" sz="2000" kern="1200" dirty="0" smtClean="0">
                <a:solidFill>
                  <a:schemeClr val="tx1"/>
                </a:solidFill>
                <a:latin typeface="Arial" charset="0"/>
                <a:ea typeface="ＭＳ Ｐゴシック" charset="-128"/>
                <a:cs typeface="+mn-cs"/>
              </a:rPr>
              <a:t>provide for appropriate and effective safeguards to prevent abuse in accordance with international human rights law. Such safeguards shall ensure that measures relating to the exercise of legal capacity </a:t>
            </a:r>
            <a:r>
              <a:rPr lang="en-US" sz="2000" b="1" kern="1200" dirty="0" smtClean="0">
                <a:solidFill>
                  <a:schemeClr val="tx1"/>
                </a:solidFill>
                <a:latin typeface="Arial" charset="0"/>
                <a:ea typeface="ＭＳ Ｐゴシック" charset="-128"/>
                <a:cs typeface="+mn-cs"/>
              </a:rPr>
              <a:t>respect the rights, will and preferences </a:t>
            </a:r>
            <a:r>
              <a:rPr lang="en-US" sz="2000" kern="1200" dirty="0" smtClean="0">
                <a:solidFill>
                  <a:schemeClr val="tx1"/>
                </a:solidFill>
                <a:latin typeface="Arial" charset="0"/>
                <a:ea typeface="ＭＳ Ｐゴシック" charset="-128"/>
                <a:cs typeface="+mn-cs"/>
              </a:rPr>
              <a:t>of the person, are </a:t>
            </a:r>
            <a:r>
              <a:rPr lang="en-US" sz="2000" b="1" kern="1200" dirty="0" smtClean="0">
                <a:solidFill>
                  <a:schemeClr val="tx1"/>
                </a:solidFill>
                <a:latin typeface="Arial" charset="0"/>
                <a:ea typeface="ＭＳ Ｐゴシック" charset="-128"/>
                <a:cs typeface="+mn-cs"/>
              </a:rPr>
              <a:t>free of conflict of interest and undue influence</a:t>
            </a:r>
            <a:r>
              <a:rPr lang="en-US" sz="2000" kern="1200" dirty="0" smtClean="0">
                <a:solidFill>
                  <a:schemeClr val="tx1"/>
                </a:solidFill>
                <a:latin typeface="Arial" charset="0"/>
                <a:ea typeface="ＭＳ Ｐゴシック" charset="-128"/>
                <a:cs typeface="+mn-cs"/>
              </a:rPr>
              <a:t>, are proportional and tailored to the person’s circumstances, apply for the shortest time possible and are subject to regular review by a competent, independent and impartial authority or judicial body. The safeguards shall be proportional to the degree to which such measures affect the person’s rights and interests.”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93_2 exported images_2.eps"/>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7" name="Picture 6" descr="older couple.jpg"/>
          <p:cNvPicPr>
            <a:picLocks noChangeAspect="1"/>
          </p:cNvPicPr>
          <p:nvPr/>
        </p:nvPicPr>
        <p:blipFill>
          <a:blip r:embed="rId3"/>
          <a:stretch>
            <a:fillRect/>
          </a:stretch>
        </p:blipFill>
        <p:spPr>
          <a:xfrm>
            <a:off x="642910" y="785794"/>
            <a:ext cx="3758210" cy="4572032"/>
          </a:xfrm>
          <a:prstGeom prst="rect">
            <a:avLst/>
          </a:prstGeom>
        </p:spPr>
      </p:pic>
      <p:sp>
        <p:nvSpPr>
          <p:cNvPr id="8" name="TextBox 7"/>
          <p:cNvSpPr txBox="1"/>
          <p:nvPr/>
        </p:nvSpPr>
        <p:spPr>
          <a:xfrm>
            <a:off x="4643438" y="642919"/>
            <a:ext cx="4000528" cy="5847755"/>
          </a:xfrm>
          <a:prstGeom prst="rect">
            <a:avLst/>
          </a:prstGeom>
          <a:noFill/>
        </p:spPr>
        <p:txBody>
          <a:bodyPr wrap="square" rtlCol="0">
            <a:spAutoFit/>
          </a:bodyPr>
          <a:lstStyle/>
          <a:p>
            <a:r>
              <a:rPr lang="en-AU" b="1" dirty="0" smtClean="0"/>
              <a:t>Legal Capacity in the CRPD</a:t>
            </a:r>
          </a:p>
          <a:p>
            <a:endParaRPr lang="en-AU" dirty="0"/>
          </a:p>
          <a:p>
            <a:pPr>
              <a:buFont typeface="Arial" pitchFamily="34" charset="0"/>
              <a:buChar char="•"/>
            </a:pPr>
            <a:r>
              <a:rPr lang="en-AU" dirty="0" smtClean="0"/>
              <a:t>Right to make legal decisions to the full extent possible</a:t>
            </a:r>
          </a:p>
          <a:p>
            <a:pPr>
              <a:buFont typeface="Arial" pitchFamily="34" charset="0"/>
              <a:buChar char="•"/>
            </a:pPr>
            <a:endParaRPr lang="en-AU" dirty="0"/>
          </a:p>
          <a:p>
            <a:pPr>
              <a:buFont typeface="Arial" pitchFamily="34" charset="0"/>
              <a:buChar char="•"/>
            </a:pPr>
            <a:r>
              <a:rPr lang="en-AU" dirty="0" smtClean="0"/>
              <a:t>Exercise all legal rights and obligations in your own right</a:t>
            </a:r>
          </a:p>
          <a:p>
            <a:pPr>
              <a:buFont typeface="Arial" pitchFamily="34" charset="0"/>
              <a:buChar char="•"/>
            </a:pPr>
            <a:endParaRPr lang="en-AU" dirty="0"/>
          </a:p>
          <a:p>
            <a:pPr>
              <a:buFont typeface="Arial" pitchFamily="34" charset="0"/>
              <a:buChar char="•"/>
            </a:pPr>
            <a:r>
              <a:rPr lang="en-AU" dirty="0" smtClean="0"/>
              <a:t>Where a person requires support to exercise these rights – safeguards and monitoring</a:t>
            </a:r>
          </a:p>
          <a:p>
            <a:pPr>
              <a:buFont typeface="Arial" pitchFamily="34" charset="0"/>
              <a:buChar char="•"/>
            </a:pPr>
            <a:endParaRPr lang="en-AU" dirty="0"/>
          </a:p>
          <a:p>
            <a:pPr>
              <a:buFont typeface="Arial" pitchFamily="34" charset="0"/>
              <a:buChar char="•"/>
            </a:pPr>
            <a:r>
              <a:rPr lang="en-AU" dirty="0" smtClean="0"/>
              <a:t>Intervention should be proportional</a:t>
            </a:r>
          </a:p>
          <a:p>
            <a:pPr>
              <a:buFont typeface="Arial" pitchFamily="34" charset="0"/>
              <a:buChar char="•"/>
            </a:pPr>
            <a:endParaRPr lang="en-AU" dirty="0"/>
          </a:p>
          <a:p>
            <a:pPr>
              <a:buFont typeface="Arial" pitchFamily="34" charset="0"/>
              <a:buChar char="•"/>
            </a:pPr>
            <a:r>
              <a:rPr lang="en-AU" dirty="0" smtClean="0"/>
              <a:t>Decisions should represent will and preference of person</a:t>
            </a:r>
          </a:p>
          <a:p>
            <a:pPr>
              <a:buFont typeface="Arial" pitchFamily="34" charset="0"/>
              <a:buChar char="•"/>
            </a:pPr>
            <a:endParaRPr lang="en-AU" dirty="0"/>
          </a:p>
          <a:p>
            <a:r>
              <a:rPr lang="en-US" sz="1000" dirty="0"/>
              <a:t>‘Background Conference Document Prepared by the Office of the United Nations High Commissioner for Human Rights’ paragraph 37 p. 20; See too: Report of the Fifth Session of the Ad Hoc Committee 23 February 2005, paragraphs 20 and 21 linked to </a:t>
            </a:r>
            <a:r>
              <a:rPr lang="en-US" sz="1000" u="sng" dirty="0" smtClean="0">
                <a:hlinkClick r:id="rId4"/>
              </a:rPr>
              <a:t>www.un.org/disabilities/countries.asp?id=166</a:t>
            </a:r>
            <a:endParaRPr lang="en-AU"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93_2 exported images_2.eps"/>
          <p:cNvPicPr>
            <a:picLocks noGrp="1" noChangeAspect="1"/>
          </p:cNvPicPr>
          <p:nvPr>
            <p:ph idx="1"/>
          </p:nvPr>
        </p:nvPicPr>
        <p:blipFill>
          <a:blip r:embed="rId2" cstate="print"/>
          <a:srcRect/>
          <a:stretch>
            <a:fillRect/>
          </a:stretch>
        </p:blipFill>
        <p:spPr bwMode="auto">
          <a:xfrm>
            <a:off x="0" y="2464587"/>
            <a:ext cx="5857884" cy="4393413"/>
          </a:xfrm>
          <a:prstGeom prst="rect">
            <a:avLst/>
          </a:prstGeom>
          <a:noFill/>
          <a:ln w="9525">
            <a:noFill/>
            <a:miter lim="800000"/>
            <a:headEnd/>
            <a:tailEnd/>
          </a:ln>
        </p:spPr>
      </p:pic>
      <p:sp>
        <p:nvSpPr>
          <p:cNvPr id="2" name="Title 1"/>
          <p:cNvSpPr>
            <a:spLocks noGrp="1"/>
          </p:cNvSpPr>
          <p:nvPr>
            <p:ph type="title"/>
          </p:nvPr>
        </p:nvSpPr>
        <p:spPr/>
        <p:txBody>
          <a:bodyPr/>
          <a:lstStyle/>
          <a:p>
            <a:r>
              <a:rPr lang="en-AU" dirty="0" smtClean="0"/>
              <a:t>Assessing mediation capacity</a:t>
            </a:r>
            <a:endParaRPr lang="en-US" dirty="0"/>
          </a:p>
        </p:txBody>
      </p:sp>
      <p:sp>
        <p:nvSpPr>
          <p:cNvPr id="6" name="TextBox 5"/>
          <p:cNvSpPr txBox="1"/>
          <p:nvPr/>
        </p:nvSpPr>
        <p:spPr>
          <a:xfrm>
            <a:off x="1000100" y="1785926"/>
            <a:ext cx="6643734" cy="1754326"/>
          </a:xfrm>
          <a:prstGeom prst="rect">
            <a:avLst/>
          </a:prstGeom>
          <a:noFill/>
        </p:spPr>
        <p:txBody>
          <a:bodyPr wrap="square" rtlCol="0">
            <a:spAutoFit/>
          </a:bodyPr>
          <a:lstStyle/>
          <a:p>
            <a:r>
              <a:rPr lang="en-AU" dirty="0" smtClean="0"/>
              <a:t>Its not a single assessment but an ongoing one</a:t>
            </a:r>
          </a:p>
          <a:p>
            <a:r>
              <a:rPr lang="en-AU" dirty="0" smtClean="0"/>
              <a:t>Capacity is decision specific</a:t>
            </a:r>
          </a:p>
          <a:p>
            <a:pPr>
              <a:buFont typeface="Arial" pitchFamily="34" charset="0"/>
              <a:buChar char="•"/>
            </a:pPr>
            <a:r>
              <a:rPr lang="en-AU" dirty="0" smtClean="0"/>
              <a:t>Capacity to participate</a:t>
            </a:r>
          </a:p>
          <a:p>
            <a:pPr>
              <a:buFont typeface="Arial" pitchFamily="34" charset="0"/>
              <a:buChar char="•"/>
            </a:pPr>
            <a:r>
              <a:rPr lang="en-AU" dirty="0" smtClean="0"/>
              <a:t>Capacity to make decisions</a:t>
            </a:r>
          </a:p>
          <a:p>
            <a:pPr>
              <a:buFont typeface="Arial" pitchFamily="34" charset="0"/>
              <a:buChar char="•"/>
            </a:pPr>
            <a:r>
              <a:rPr lang="en-AU" dirty="0" smtClean="0"/>
              <a:t>Capacity to enter into a binding agreement</a:t>
            </a:r>
          </a:p>
          <a:p>
            <a:endParaRPr lang="en-US" dirty="0"/>
          </a:p>
        </p:txBody>
      </p:sp>
      <p:pic>
        <p:nvPicPr>
          <p:cNvPr id="7" name="Picture 6" descr="grey eyes.jpg"/>
          <p:cNvPicPr>
            <a:picLocks noChangeAspect="1"/>
          </p:cNvPicPr>
          <p:nvPr/>
        </p:nvPicPr>
        <p:blipFill>
          <a:blip r:embed="rId3"/>
          <a:stretch>
            <a:fillRect/>
          </a:stretch>
        </p:blipFill>
        <p:spPr>
          <a:xfrm>
            <a:off x="6000760" y="2714620"/>
            <a:ext cx="2446792" cy="366286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93_2 exported images_2.eps"/>
          <p:cNvPicPr>
            <a:picLocks noGrp="1" noChangeAspect="1"/>
          </p:cNvPicPr>
          <p:nvPr>
            <p:ph idx="1"/>
          </p:nvPr>
        </p:nvPicPr>
        <p:blipFill>
          <a:blip r:embed="rId2" cstate="print"/>
          <a:srcRect/>
          <a:stretch>
            <a:fillRect/>
          </a:stretch>
        </p:blipFill>
        <p:spPr bwMode="auto">
          <a:xfrm>
            <a:off x="0" y="2332037"/>
            <a:ext cx="6034618" cy="4525963"/>
          </a:xfrm>
          <a:prstGeom prst="rect">
            <a:avLst/>
          </a:prstGeom>
          <a:noFill/>
          <a:ln w="9525">
            <a:noFill/>
            <a:miter lim="800000"/>
            <a:headEnd/>
            <a:tailEnd/>
          </a:ln>
        </p:spPr>
      </p:pic>
      <p:sp>
        <p:nvSpPr>
          <p:cNvPr id="2" name="Title 1"/>
          <p:cNvSpPr>
            <a:spLocks noGrp="1"/>
          </p:cNvSpPr>
          <p:nvPr>
            <p:ph type="title"/>
          </p:nvPr>
        </p:nvSpPr>
        <p:spPr/>
        <p:txBody>
          <a:bodyPr/>
          <a:lstStyle/>
          <a:p>
            <a:r>
              <a:rPr lang="en-AU" dirty="0" smtClean="0"/>
              <a:t>Medical Assessments</a:t>
            </a:r>
            <a:endParaRPr lang="en-US" dirty="0"/>
          </a:p>
        </p:txBody>
      </p:sp>
      <p:sp>
        <p:nvSpPr>
          <p:cNvPr id="5" name="TextBox 4"/>
          <p:cNvSpPr txBox="1"/>
          <p:nvPr/>
        </p:nvSpPr>
        <p:spPr>
          <a:xfrm>
            <a:off x="4643438" y="2000240"/>
            <a:ext cx="4000528" cy="2585323"/>
          </a:xfrm>
          <a:prstGeom prst="rect">
            <a:avLst/>
          </a:prstGeom>
          <a:noFill/>
        </p:spPr>
        <p:txBody>
          <a:bodyPr wrap="square" rtlCol="0">
            <a:spAutoFit/>
          </a:bodyPr>
          <a:lstStyle/>
          <a:p>
            <a:r>
              <a:rPr lang="en-US" i="1" dirty="0" smtClean="0"/>
              <a:t>“the </a:t>
            </a:r>
            <a:r>
              <a:rPr lang="en-US" i="1" dirty="0"/>
              <a:t>lines are now much more blurred than was earlier thought to be the case</a:t>
            </a:r>
            <a:r>
              <a:rPr lang="en-US" dirty="0"/>
              <a:t>. In some cases a person suffering severe Alzheimer’s disease may retain testamentary capacity, while in other cases a person with mild dementia may not</a:t>
            </a:r>
            <a:r>
              <a:rPr lang="en-US" dirty="0" smtClean="0"/>
              <a:t>.”  </a:t>
            </a:r>
          </a:p>
          <a:p>
            <a:endParaRPr lang="en-US" dirty="0"/>
          </a:p>
          <a:p>
            <a:r>
              <a:rPr lang="en-US" dirty="0" smtClean="0"/>
              <a:t> Prof. Carmel </a:t>
            </a:r>
            <a:r>
              <a:rPr lang="en-US" dirty="0" err="1" smtClean="0"/>
              <a:t>Peisah</a:t>
            </a:r>
            <a:endParaRPr lang="en-US" dirty="0"/>
          </a:p>
        </p:txBody>
      </p:sp>
      <p:pic>
        <p:nvPicPr>
          <p:cNvPr id="7" name="Picture 6" descr="doctor.jpg"/>
          <p:cNvPicPr>
            <a:picLocks noChangeAspect="1"/>
          </p:cNvPicPr>
          <p:nvPr/>
        </p:nvPicPr>
        <p:blipFill>
          <a:blip r:embed="rId3"/>
          <a:stretch>
            <a:fillRect/>
          </a:stretch>
        </p:blipFill>
        <p:spPr>
          <a:xfrm>
            <a:off x="571472" y="1500174"/>
            <a:ext cx="3000396" cy="450509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942</Words>
  <Application>Microsoft Office PowerPoint</Application>
  <PresentationFormat>On-screen Show (4:3)</PresentationFormat>
  <Paragraphs>115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Assessing mediation capacity</vt:lpstr>
      <vt:lpstr>Medical Assessments</vt:lpstr>
      <vt:lpstr>“Noddy syndrome”</vt:lpstr>
      <vt:lpstr>Re Estate of Griffith (Deceased) </vt:lpstr>
      <vt:lpstr>Undue influence</vt:lpstr>
      <vt:lpstr>PowerPoint Presentation</vt:lpstr>
    </vt:vector>
  </TitlesOfParts>
  <Company>PMM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Lise</dc:creator>
  <cp:lastModifiedBy>University of South Australia</cp:lastModifiedBy>
  <cp:revision>43</cp:revision>
  <dcterms:created xsi:type="dcterms:W3CDTF">2013-04-07T08:12:51Z</dcterms:created>
  <dcterms:modified xsi:type="dcterms:W3CDTF">2013-04-25T07:01:51Z</dcterms:modified>
</cp:coreProperties>
</file>